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229255222" r:id="rId1"/>
  </p:sldMasterIdLst>
  <p:notesMasterIdLst>
    <p:notesMasterId r:id="rId40"/>
  </p:notesMasterIdLst>
  <p:sldIdLst>
    <p:sldId id="277" r:id="rId2"/>
    <p:sldId id="256" r:id="rId3"/>
    <p:sldId id="316" r:id="rId4"/>
    <p:sldId id="315" r:id="rId5"/>
    <p:sldId id="313" r:id="rId6"/>
    <p:sldId id="314" r:id="rId7"/>
    <p:sldId id="303" r:id="rId8"/>
    <p:sldId id="317" r:id="rId9"/>
    <p:sldId id="318" r:id="rId10"/>
    <p:sldId id="321" r:id="rId11"/>
    <p:sldId id="322" r:id="rId12"/>
    <p:sldId id="324" r:id="rId13"/>
    <p:sldId id="319" r:id="rId14"/>
    <p:sldId id="320" r:id="rId15"/>
    <p:sldId id="323" r:id="rId16"/>
    <p:sldId id="305" r:id="rId17"/>
    <p:sldId id="325" r:id="rId18"/>
    <p:sldId id="327" r:id="rId19"/>
    <p:sldId id="304" r:id="rId20"/>
    <p:sldId id="306" r:id="rId21"/>
    <p:sldId id="283" r:id="rId22"/>
    <p:sldId id="284" r:id="rId23"/>
    <p:sldId id="294" r:id="rId24"/>
    <p:sldId id="307" r:id="rId25"/>
    <p:sldId id="308" r:id="rId26"/>
    <p:sldId id="293" r:id="rId27"/>
    <p:sldId id="285" r:id="rId28"/>
    <p:sldId id="299" r:id="rId29"/>
    <p:sldId id="309" r:id="rId30"/>
    <p:sldId id="287" r:id="rId31"/>
    <p:sldId id="311" r:id="rId32"/>
    <p:sldId id="312" r:id="rId33"/>
    <p:sldId id="310" r:id="rId34"/>
    <p:sldId id="330" r:id="rId35"/>
    <p:sldId id="332" r:id="rId36"/>
    <p:sldId id="331" r:id="rId37"/>
    <p:sldId id="334" r:id="rId38"/>
    <p:sldId id="292"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5" autoAdjust="0"/>
    <p:restoredTop sz="94660"/>
  </p:normalViewPr>
  <p:slideViewPr>
    <p:cSldViewPr>
      <p:cViewPr>
        <p:scale>
          <a:sx n="100" d="100"/>
          <a:sy n="100" d="100"/>
        </p:scale>
        <p:origin x="336"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96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Organization for Economic Co-operation and Development
Release:
            Main Economic Indicators
Units: 
Index 2015=100, Not Seasonally Adjusted
Frequency: 
          Monthly
Copyright, 2016, OECD. Reprinted with permission.All OECD data should be cited as follows: OECD (2010), "Main Economic Indicators - complete database", Main Economic Indicators (database),http://dx.doi.org/10.1787/data-00052-en (Accessed on date)
Organization for Economic Co-operation and Development,
                    Consumer Price Index: All Items Excluding Food and Energy for the United States [USACPICORMINMEI],
                    retrieved from FRED,
                    Federal Reserve Bank of St. Louis;
                    https://fred.stlouisfed.org/series/USACPICORMINMEI,
                    November 5, 2022.
Source:
            U.S. Bureau of Labor Statistics
Release:
            Consumer Price Index
Units: 
Index 1982-1984=100, Seasonally Adjusted
Frequency: 
          Monthly
The Consumer Price Index for All Urban Consumers: All Items (CPIAUCSL) is a price index of a basket of goods and services paid by urban consumers. Percent changes in the price index measure the inflation rate between any two time periods. The most common inflation metric is the percent change from one year ago. It can also represent the buying habits of urban consumers. This particular index includes roughly 88 percent of the total population, accounting for wage earners, clerical workers, technical workers, self-employed, short-term workers, unemployed, retirees, and those not in the labor force.
The CPIs are based on prices for food, clothing, shelter, and fuels; transportation fares; service fees (e.g., water and sewer service); and sales taxes. Prices are collected monthly from about 4,000 housing units and approximately 26,000 retail establishments across 87 urban areas. To calculate the index, price changes are averaged with weights representing their importance in the spending of the particular group. The index measures price changes (as a percent change) from a predetermined reference date. In addition to the original unadjusted index distributed, the Bureau of Labor Statistics also releases a seasonally adjusted index. The unadjusted series reflects all factors that may influence a change in prices. However, it can be very useful to look at the seasonally adjusted CPI, which removes the effects of seasonal changes, such as weather, school year, production cycles, and holidays.
The CPI can be used to recognize periods of inflation and deflation. Significant increases in the CPI within a short time frame might indicate a period of inflation, and significant decreases in CPI within a short time frame might indicate a period of deflation. However, because the CPI includes volatile food and oil prices, it might not be a reliable measure of inflationary and deflationary periods. For a more accurate detection, the core CPI (CPILFESL) is often used. When using the CPI, please note that it is not applicable to all consumers and should not be used to determine relative living costs. Additionally, the CPI is a statistical measure vulnerable to sampling error since it is based on a sample of prices and not the complete average.
For more information on the consumer price indexes, see:  
Bureau of Economic Analysis. "CPI Detailed Report." 2013.  
Handbook of Methods  
Understanding the CPI: Frequently Asked Questions
U.S. Bureau of Labor Statistics,
                    Consumer Price Index for All Urban Consumers: All Items in U.S. City Average [CPIAUCSL],
                    retrieved from FRED,
                    Federal Reserve Bank of St. Louis;
                    https://fred.stlouisfed.org/series/CPIAUCSL,
                    November 5, 2022.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B1 night view_hor.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00400"/>
            <a:ext cx="8458200" cy="3657600"/>
          </a:xfrm>
          <a:prstGeom prst="rect">
            <a:avLst/>
          </a:prstGeom>
        </p:spPr>
      </p:pic>
      <p:sp>
        <p:nvSpPr>
          <p:cNvPr id="2" name="Title 1"/>
          <p:cNvSpPr>
            <a:spLocks noGrp="1"/>
          </p:cNvSpPr>
          <p:nvPr>
            <p:ph type="ctrTitle"/>
          </p:nvPr>
        </p:nvSpPr>
        <p:spPr>
          <a:xfrm>
            <a:off x="685800" y="304803"/>
            <a:ext cx="7239000" cy="1752599"/>
          </a:xfrm>
        </p:spPr>
        <p:txBody>
          <a:bodyPr anchor="b"/>
          <a:lstStyle>
            <a:lvl1pPr>
              <a:defRPr sz="33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2133600"/>
            <a:ext cx="7239000" cy="914400"/>
          </a:xfrm>
        </p:spPr>
        <p:txBody>
          <a:bodyPr anchor="t">
            <a:normAutofit/>
          </a:bodyPr>
          <a:lstStyle>
            <a:lvl1pPr marL="0" indent="0" algn="l">
              <a:buNone/>
              <a:defRPr sz="15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050" b="0" i="0">
                <a:latin typeface="Seravek"/>
                <a:cs typeface="Seravek"/>
              </a:defRPr>
            </a:lvl1p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8436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409755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8458200" cy="6934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userDrawn="1"/>
        </p:nvSpPr>
        <p:spPr>
          <a:xfrm>
            <a:off x="0" y="5562600"/>
            <a:ext cx="8458200" cy="6858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22314" y="5562600"/>
            <a:ext cx="7659687" cy="685800"/>
          </a:xfrm>
        </p:spPr>
        <p:txBody>
          <a:bodyPr anchor="ctr"/>
          <a:lstStyle>
            <a:lvl1pPr algn="l">
              <a:defRPr sz="2400" b="0" cap="all"/>
            </a:lvl1pPr>
          </a:lstStyle>
          <a:p>
            <a:r>
              <a:rPr lang="en-US" dirty="0"/>
              <a:t>Click to edit Master title style</a:t>
            </a:r>
          </a:p>
        </p:txBody>
      </p:sp>
      <p:sp>
        <p:nvSpPr>
          <p:cNvPr id="3" name="Text Placeholder 2"/>
          <p:cNvSpPr>
            <a:spLocks noGrp="1"/>
          </p:cNvSpPr>
          <p:nvPr>
            <p:ph type="body" idx="1"/>
          </p:nvPr>
        </p:nvSpPr>
        <p:spPr>
          <a:xfrm>
            <a:off x="722314" y="3810000"/>
            <a:ext cx="6135687" cy="1633538"/>
          </a:xfrm>
        </p:spPr>
        <p:txBody>
          <a:bodyPr anchor="b"/>
          <a:lstStyle>
            <a:lvl1pPr marL="0" indent="0">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224110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293701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69384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159215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273090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i="0">
                <a:latin typeface="Seravek Light"/>
                <a:cs typeface="Seravek Light"/>
              </a:defRPr>
            </a:lvl1pPr>
          </a:lstStyle>
          <a:p>
            <a:r>
              <a:rPr lang="en-US" dirty="0"/>
              <a:t>Click to edit Master title style</a:t>
            </a:r>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defTabSz="685800">
              <a:defRPr/>
            </a:pPr>
            <a:fld id="{4362B4CE-533A-4662-B35D-14E7CDBEBE9A}" type="slidenum">
              <a:rPr lang="en-US" smtClean="0"/>
              <a:pPr defTabSz="685800">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53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66911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5" name="Picture 4" descr="vertical blue ba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458200" y="0"/>
            <a:ext cx="685800" cy="6858000"/>
          </a:xfrm>
          <a:prstGeom prst="rect">
            <a:avLst/>
          </a:prstGeom>
        </p:spPr>
      </p:pic>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8458200" y="55626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531788" y="5725160"/>
            <a:ext cx="548640" cy="396240"/>
          </a:xfrm>
          <a:prstGeom prst="bracketPair">
            <a:avLst>
              <a:gd name="adj" fmla="val 17949"/>
            </a:avLst>
          </a:prstGeom>
          <a:ln w="19050">
            <a:solidFill>
              <a:srgbClr val="FFFFFF"/>
            </a:solidFill>
          </a:ln>
        </p:spPr>
        <p:txBody>
          <a:bodyPr vert="horz" lIns="0" tIns="0" rIns="0" bIns="0" rtlCol="0" anchor="ctr"/>
          <a:lstStyle>
            <a:lvl1pPr algn="ctr">
              <a:defRPr sz="1050" b="0" i="0">
                <a:solidFill>
                  <a:srgbClr val="FFFFFF"/>
                </a:solidFill>
                <a:latin typeface="Seravek"/>
                <a:cs typeface="Seravek"/>
              </a:defRPr>
            </a:lvl1pPr>
          </a:lstStyle>
          <a:p>
            <a:pPr defTabSz="685800">
              <a:defRPr/>
            </a:pPr>
            <a:fld id="{4362B4CE-533A-4662-B35D-14E7CDBEBE9A}" type="slidenum">
              <a:rPr lang="en-US" smtClean="0"/>
              <a:pPr defTabSz="685800">
                <a:defRPr/>
              </a:pPr>
              <a:t>‹#›</a:t>
            </a:fld>
            <a:endParaRPr lang="en-US" dirty="0"/>
          </a:p>
        </p:txBody>
      </p:sp>
    </p:spTree>
    <p:extLst>
      <p:ext uri="{BB962C8B-B14F-4D97-AF65-F5344CB8AC3E}">
        <p14:creationId xmlns:p14="http://schemas.microsoft.com/office/powerpoint/2010/main" val="2651955410"/>
      </p:ext>
    </p:extLst>
  </p:cSld>
  <p:clrMap bg1="lt1" tx1="dk1" bg2="lt2" tx2="dk2" accent1="accent1" accent2="accent2" accent3="accent3" accent4="accent4" accent5="accent5" accent6="accent6" hlink="hlink" folHlink="folHlink"/>
  <p:sldLayoutIdLst>
    <p:sldLayoutId id="2229255223" r:id="rId1"/>
    <p:sldLayoutId id="2229255224" r:id="rId2"/>
    <p:sldLayoutId id="2229255225" r:id="rId3"/>
    <p:sldLayoutId id="2229255226" r:id="rId4"/>
    <p:sldLayoutId id="2229255227" r:id="rId5"/>
    <p:sldLayoutId id="2229255228" r:id="rId6"/>
    <p:sldLayoutId id="2229255229" r:id="rId7"/>
    <p:sldLayoutId id="2229255230" r:id="rId8"/>
    <p:sldLayoutId id="2229255231" r:id="rId9"/>
    <p:sldLayoutId id="2229255232" r:id="rId10"/>
  </p:sldLayoutIdLst>
  <p:txStyles>
    <p:titleStyle>
      <a:lvl1pPr algn="l" defTabSz="685800" rtl="0" eaLnBrk="1" latinLnBrk="0" hangingPunct="1">
        <a:spcBef>
          <a:spcPct val="0"/>
        </a:spcBef>
        <a:buNone/>
        <a:defRPr sz="3000" b="0" i="0" kern="1200" cap="none" spc="-75" baseline="0">
          <a:ln>
            <a:noFill/>
          </a:ln>
          <a:solidFill>
            <a:schemeClr val="tx2"/>
          </a:solidFill>
          <a:effectLst/>
          <a:latin typeface="Seravek"/>
          <a:ea typeface="+mj-ea"/>
          <a:cs typeface="Seravek"/>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Seravek Light"/>
          <a:ea typeface="+mn-ea"/>
          <a:cs typeface="Seravek Light"/>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Seravek Light"/>
          <a:ea typeface="+mn-ea"/>
          <a:cs typeface="Seravek Light"/>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Seravek Light"/>
          <a:ea typeface="+mn-ea"/>
          <a:cs typeface="Seravek Light"/>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Seravek Light"/>
          <a:ea typeface="+mn-ea"/>
          <a:cs typeface="Seravek Light"/>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Seravek Light"/>
          <a:ea typeface="+mn-ea"/>
          <a:cs typeface="Seravek Light"/>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fred.stlouisfed.org/graph/?g=W4M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fred.stlouisfed.org/graph/?g=WfC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fred.stlouisfed.org/graph/?g=VWV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fred.stlouisfed.org/graph/?g=VEF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fred.stlouisfed.org/graph/?g=Wfq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fred.stlouisfed.org/graph/?g=VLT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ed.stlouisfed.org/graph/?g=XFA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fred.stlouisfed.org/graph/?g=Wfl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fred.stlouisfed.org/graph/?g=V8u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fred.stlouisfed.org/graph/?g=WdT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fred.stlouisfed.org/graph/?g=XFC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fred.stlouisfed.org/graph/?g=WdV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fred.stlouisfed.org/graph/?g=XF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fred.stlouisfed.org/graph/?g=W4e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ncoulson@uci.edu"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hyperlink" Target="https://fred.stlouisfed.org/graph/?g=XFCa" TargetMode="External"/><Relationship Id="rId4" Type="http://schemas.openxmlformats.org/officeDocument/2006/relationships/hyperlink" Target="https://merage.uci.edu/research-faculty/centers/real-estate/index.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red.stlouisfed.org/graph/?g=WfhY"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hyperlink" Target="https://fred.stlouisfed.org/graph/?g=VJzY" TargetMode="External"/><Relationship Id="rId1" Type="http://schemas.openxmlformats.org/officeDocument/2006/relationships/slideLayout" Target="../slideLayouts/slideLayout2.xml"/><Relationship Id="rId6" Type="http://schemas.openxmlformats.org/officeDocument/2006/relationships/hyperlink" Target="https://fred.stlouisfed.org/graph/?g=Wfgx" TargetMode="External"/><Relationship Id="rId5" Type="http://schemas.openxmlformats.org/officeDocument/2006/relationships/image" Target="../media/image7.jpg"/><Relationship Id="rId4" Type="http://schemas.openxmlformats.org/officeDocument/2006/relationships/hyperlink" Target="https://fred.stlouisfed.org/graph/?g=VKAW" TargetMode="Externa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fred.stlouisfed.org/graph/?g=Wffj"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fred.stlouisfed.org/graph/?g=XFB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fred.stlouisfed.org/graph/?g=Wfn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2F5C3F6-D457-ACDA-13C8-4E3231F684BB}"/>
              </a:ext>
            </a:extLst>
          </p:cNvPr>
          <p:cNvSpPr>
            <a:spLocks noGrp="1"/>
          </p:cNvSpPr>
          <p:nvPr>
            <p:ph type="subTitle" idx="1"/>
          </p:nvPr>
        </p:nvSpPr>
        <p:spPr>
          <a:xfrm>
            <a:off x="457200" y="838200"/>
            <a:ext cx="7239000" cy="1905000"/>
          </a:xfrm>
        </p:spPr>
        <p:txBody>
          <a:bodyPr>
            <a:normAutofit fontScale="92500" lnSpcReduction="10000"/>
          </a:bodyPr>
          <a:lstStyle/>
          <a:p>
            <a:r>
              <a:rPr lang="en-US" sz="2400" dirty="0"/>
              <a:t>Inflation, Interest Rates and Real Estate: What’s happened and What’s to Come</a:t>
            </a:r>
          </a:p>
          <a:p>
            <a:r>
              <a:rPr lang="en-US" sz="2400" dirty="0"/>
              <a:t>Ed Coulson, </a:t>
            </a:r>
          </a:p>
          <a:p>
            <a:r>
              <a:rPr lang="en-US" sz="2400" dirty="0"/>
              <a:t>Professor and Area Head, Economics </a:t>
            </a:r>
          </a:p>
          <a:p>
            <a:r>
              <a:rPr lang="en-US" sz="2400" dirty="0"/>
              <a:t>Director, Center for Real Estate</a:t>
            </a:r>
          </a:p>
          <a:p>
            <a:endParaRPr lang="en-US" sz="2400" dirty="0"/>
          </a:p>
        </p:txBody>
      </p:sp>
    </p:spTree>
    <p:extLst>
      <p:ext uri="{BB962C8B-B14F-4D97-AF65-F5344CB8AC3E}">
        <p14:creationId xmlns:p14="http://schemas.microsoft.com/office/powerpoint/2010/main" val="101992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E31E-D27D-7691-CF08-16095ECA4752}"/>
              </a:ext>
            </a:extLst>
          </p:cNvPr>
          <p:cNvSpPr>
            <a:spLocks noGrp="1"/>
          </p:cNvSpPr>
          <p:nvPr>
            <p:ph type="title"/>
          </p:nvPr>
        </p:nvSpPr>
        <p:spPr/>
        <p:txBody>
          <a:bodyPr/>
          <a:lstStyle/>
          <a:p>
            <a:r>
              <a:rPr lang="en-US" dirty="0"/>
              <a:t>Wages</a:t>
            </a:r>
          </a:p>
        </p:txBody>
      </p:sp>
      <p:sp>
        <p:nvSpPr>
          <p:cNvPr id="3" name="Content Placeholder 2">
            <a:extLst>
              <a:ext uri="{FF2B5EF4-FFF2-40B4-BE49-F238E27FC236}">
                <a16:creationId xmlns:a16="http://schemas.microsoft.com/office/drawing/2014/main" id="{9FFE2097-2EC1-B002-4997-8FA9C46B78E3}"/>
              </a:ext>
            </a:extLst>
          </p:cNvPr>
          <p:cNvSpPr>
            <a:spLocks noGrp="1"/>
          </p:cNvSpPr>
          <p:nvPr>
            <p:ph idx="1"/>
          </p:nvPr>
        </p:nvSpPr>
        <p:spPr/>
        <p:txBody>
          <a:bodyPr/>
          <a:lstStyle/>
          <a:p>
            <a:endParaRPr lang="en-US"/>
          </a:p>
        </p:txBody>
      </p:sp>
      <p:pic>
        <p:nvPicPr>
          <p:cNvPr id="4" name="FRED Graph Chart" descr="FRED Graph">
            <a:hlinkClick r:id="rId2" tooltip="View this chart in your browser. "/>
            <a:extLst>
              <a:ext uri="{FF2B5EF4-FFF2-40B4-BE49-F238E27FC236}">
                <a16:creationId xmlns:a16="http://schemas.microsoft.com/office/drawing/2014/main" id="{CC0DFD89-4857-6889-BC54-02A372422B5A}"/>
              </a:ext>
            </a:extLst>
          </p:cNvPr>
          <p:cNvPicPr>
            <a:picLocks noChangeAspect="1"/>
          </p:cNvPicPr>
          <p:nvPr/>
        </p:nvPicPr>
        <p:blipFill>
          <a:blip r:embed="rId3"/>
          <a:stretch>
            <a:fillRect/>
          </a:stretch>
        </p:blipFill>
        <p:spPr>
          <a:xfrm>
            <a:off x="1066800" y="1600200"/>
            <a:ext cx="6762750" cy="4560924"/>
          </a:xfrm>
          <a:prstGeom prst="rect">
            <a:avLst/>
          </a:prstGeom>
        </p:spPr>
      </p:pic>
    </p:spTree>
    <p:extLst>
      <p:ext uri="{BB962C8B-B14F-4D97-AF65-F5344CB8AC3E}">
        <p14:creationId xmlns:p14="http://schemas.microsoft.com/office/powerpoint/2010/main" val="341696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E945-7C29-79B0-DACC-A895B07362E9}"/>
              </a:ext>
            </a:extLst>
          </p:cNvPr>
          <p:cNvSpPr>
            <a:spLocks noGrp="1"/>
          </p:cNvSpPr>
          <p:nvPr>
            <p:ph type="title"/>
          </p:nvPr>
        </p:nvSpPr>
        <p:spPr/>
        <p:txBody>
          <a:bodyPr/>
          <a:lstStyle/>
          <a:p>
            <a:endParaRPr lang="en-US"/>
          </a:p>
        </p:txBody>
      </p:sp>
      <p:pic>
        <p:nvPicPr>
          <p:cNvPr id="4" name="FRED Graph Chart" descr="FRED Graph">
            <a:hlinkClick r:id="rId2" tooltip="View this chart in your browser. "/>
            <a:extLst>
              <a:ext uri="{FF2B5EF4-FFF2-40B4-BE49-F238E27FC236}">
                <a16:creationId xmlns:a16="http://schemas.microsoft.com/office/drawing/2014/main" id="{427592B3-AC07-169A-1664-4E4491043699}"/>
              </a:ext>
            </a:extLst>
          </p:cNvPr>
          <p:cNvPicPr>
            <a:picLocks noGrp="1" noChangeAspect="1"/>
          </p:cNvPicPr>
          <p:nvPr>
            <p:ph idx="1"/>
          </p:nvPr>
        </p:nvPicPr>
        <p:blipFill>
          <a:blip r:embed="rId3"/>
          <a:stretch>
            <a:fillRect/>
          </a:stretch>
        </p:blipFill>
        <p:spPr>
          <a:xfrm>
            <a:off x="1066800" y="1417638"/>
            <a:ext cx="6927040" cy="4800600"/>
          </a:xfrm>
          <a:prstGeom prst="rect">
            <a:avLst/>
          </a:prstGeom>
        </p:spPr>
      </p:pic>
    </p:spTree>
    <p:extLst>
      <p:ext uri="{BB962C8B-B14F-4D97-AF65-F5344CB8AC3E}">
        <p14:creationId xmlns:p14="http://schemas.microsoft.com/office/powerpoint/2010/main" val="176766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7ADA-AB0D-1C29-B746-3417313FF3F7}"/>
              </a:ext>
            </a:extLst>
          </p:cNvPr>
          <p:cNvSpPr>
            <a:spLocks noGrp="1"/>
          </p:cNvSpPr>
          <p:nvPr>
            <p:ph type="title"/>
          </p:nvPr>
        </p:nvSpPr>
        <p:spPr/>
        <p:txBody>
          <a:bodyPr/>
          <a:lstStyle/>
          <a:p>
            <a:r>
              <a:rPr lang="en-US" dirty="0"/>
              <a:t>And while wages and prices form a circular bond, clearly wages have not really kept up with prices.</a:t>
            </a:r>
          </a:p>
        </p:txBody>
      </p:sp>
      <p:pic>
        <p:nvPicPr>
          <p:cNvPr id="4" name="FRED Graph Chart" descr="FRED Graph">
            <a:hlinkClick r:id="rId2" tooltip="View this chart in your browser. "/>
            <a:extLst>
              <a:ext uri="{FF2B5EF4-FFF2-40B4-BE49-F238E27FC236}">
                <a16:creationId xmlns:a16="http://schemas.microsoft.com/office/drawing/2014/main" id="{0ACE93CC-013C-5FB1-D3E5-C4F70C388748}"/>
              </a:ext>
            </a:extLst>
          </p:cNvPr>
          <p:cNvPicPr>
            <a:picLocks noGrp="1" noChangeAspect="1"/>
          </p:cNvPicPr>
          <p:nvPr>
            <p:ph idx="1"/>
          </p:nvPr>
        </p:nvPicPr>
        <p:blipFill>
          <a:blip r:embed="rId3"/>
          <a:stretch>
            <a:fillRect/>
          </a:stretch>
        </p:blipFill>
        <p:spPr>
          <a:xfrm>
            <a:off x="803680" y="1600200"/>
            <a:ext cx="6927040" cy="4800600"/>
          </a:xfrm>
          <a:prstGeom prst="rect">
            <a:avLst/>
          </a:prstGeom>
        </p:spPr>
      </p:pic>
    </p:spTree>
    <p:extLst>
      <p:ext uri="{BB962C8B-B14F-4D97-AF65-F5344CB8AC3E}">
        <p14:creationId xmlns:p14="http://schemas.microsoft.com/office/powerpoint/2010/main" val="38532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2780-6F86-5FC5-D77F-AADE264EACB8}"/>
              </a:ext>
            </a:extLst>
          </p:cNvPr>
          <p:cNvSpPr>
            <a:spLocks noGrp="1"/>
          </p:cNvSpPr>
          <p:nvPr>
            <p:ph type="title"/>
          </p:nvPr>
        </p:nvSpPr>
        <p:spPr/>
        <p:txBody>
          <a:bodyPr/>
          <a:lstStyle/>
          <a:p>
            <a:r>
              <a:rPr lang="en-US" dirty="0"/>
              <a:t>And demand: the role of stimulus payments</a:t>
            </a:r>
          </a:p>
        </p:txBody>
      </p:sp>
      <p:pic>
        <p:nvPicPr>
          <p:cNvPr id="7" name="FRED Graph Chart" descr="FRED Graph">
            <a:hlinkClick r:id="rId2" tooltip="View this chart in your browser. "/>
            <a:extLst>
              <a:ext uri="{FF2B5EF4-FFF2-40B4-BE49-F238E27FC236}">
                <a16:creationId xmlns:a16="http://schemas.microsoft.com/office/drawing/2014/main" id="{050E7014-409E-9CFA-6DAA-E9F0E5E40A5F}"/>
              </a:ext>
            </a:extLst>
          </p:cNvPr>
          <p:cNvPicPr>
            <a:picLocks noGrp="1" noChangeAspect="1"/>
          </p:cNvPicPr>
          <p:nvPr>
            <p:ph idx="1"/>
          </p:nvPr>
        </p:nvPicPr>
        <p:blipFill>
          <a:blip r:embed="rId3"/>
          <a:stretch>
            <a:fillRect/>
          </a:stretch>
        </p:blipFill>
        <p:spPr>
          <a:xfrm>
            <a:off x="990600" y="1440642"/>
            <a:ext cx="6927040" cy="4800600"/>
          </a:xfrm>
          <a:prstGeom prst="rect">
            <a:avLst/>
          </a:prstGeom>
        </p:spPr>
      </p:pic>
    </p:spTree>
    <p:extLst>
      <p:ext uri="{BB962C8B-B14F-4D97-AF65-F5344CB8AC3E}">
        <p14:creationId xmlns:p14="http://schemas.microsoft.com/office/powerpoint/2010/main" val="100860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E1FD-77EE-1C6B-BC0A-52122718D028}"/>
              </a:ext>
            </a:extLst>
          </p:cNvPr>
          <p:cNvSpPr>
            <a:spLocks noGrp="1"/>
          </p:cNvSpPr>
          <p:nvPr>
            <p:ph type="title"/>
          </p:nvPr>
        </p:nvSpPr>
        <p:spPr/>
        <p:txBody>
          <a:bodyPr/>
          <a:lstStyle/>
          <a:p>
            <a:r>
              <a:rPr lang="en-US" dirty="0"/>
              <a:t>A lot of spending chasing a lot of goods (which makes for a healthy economy!)</a:t>
            </a:r>
          </a:p>
        </p:txBody>
      </p:sp>
      <p:pic>
        <p:nvPicPr>
          <p:cNvPr id="4" name="FRED Graph Chart" descr="FRED Graph">
            <a:hlinkClick r:id="rId2" tooltip="View this chart in your browser. "/>
            <a:extLst>
              <a:ext uri="{FF2B5EF4-FFF2-40B4-BE49-F238E27FC236}">
                <a16:creationId xmlns:a16="http://schemas.microsoft.com/office/drawing/2014/main" id="{57FCD10F-857F-2301-2CFD-54B154F08E71}"/>
              </a:ext>
            </a:extLst>
          </p:cNvPr>
          <p:cNvPicPr>
            <a:picLocks noGrp="1" noChangeAspect="1"/>
          </p:cNvPicPr>
          <p:nvPr>
            <p:ph idx="1"/>
          </p:nvPr>
        </p:nvPicPr>
        <p:blipFill>
          <a:blip r:embed="rId3"/>
          <a:stretch>
            <a:fillRect/>
          </a:stretch>
        </p:blipFill>
        <p:spPr>
          <a:xfrm>
            <a:off x="990600" y="1524000"/>
            <a:ext cx="6927040" cy="4800600"/>
          </a:xfrm>
          <a:prstGeom prst="rect">
            <a:avLst/>
          </a:prstGeom>
        </p:spPr>
      </p:pic>
    </p:spTree>
    <p:extLst>
      <p:ext uri="{BB962C8B-B14F-4D97-AF65-F5344CB8AC3E}">
        <p14:creationId xmlns:p14="http://schemas.microsoft.com/office/powerpoint/2010/main" val="38029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FE0F-04D5-5112-3D9B-3134D1FE0CB5}"/>
              </a:ext>
            </a:extLst>
          </p:cNvPr>
          <p:cNvSpPr>
            <a:spLocks noGrp="1"/>
          </p:cNvSpPr>
          <p:nvPr>
            <p:ph type="title"/>
          </p:nvPr>
        </p:nvSpPr>
        <p:spPr/>
        <p:txBody>
          <a:bodyPr/>
          <a:lstStyle/>
          <a:p>
            <a:r>
              <a:rPr lang="en-US" dirty="0"/>
              <a:t>What’s missing so far?</a:t>
            </a:r>
          </a:p>
        </p:txBody>
      </p:sp>
      <p:sp>
        <p:nvSpPr>
          <p:cNvPr id="3" name="Content Placeholder 2">
            <a:extLst>
              <a:ext uri="{FF2B5EF4-FFF2-40B4-BE49-F238E27FC236}">
                <a16:creationId xmlns:a16="http://schemas.microsoft.com/office/drawing/2014/main" id="{377D659E-7DE4-5534-5C9F-E23BDEF456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3007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536E-6DFD-1720-EA69-DB6D17190372}"/>
              </a:ext>
            </a:extLst>
          </p:cNvPr>
          <p:cNvSpPr>
            <a:spLocks noGrp="1"/>
          </p:cNvSpPr>
          <p:nvPr>
            <p:ph type="title"/>
          </p:nvPr>
        </p:nvSpPr>
        <p:spPr/>
        <p:txBody>
          <a:bodyPr/>
          <a:lstStyle/>
          <a:p>
            <a:endParaRPr lang="en-US"/>
          </a:p>
        </p:txBody>
      </p:sp>
      <p:pic>
        <p:nvPicPr>
          <p:cNvPr id="4" name="FRED Graph Chart" descr="FRED Graph">
            <a:hlinkClick r:id="rId2" tooltip="View this chart in your browser. "/>
            <a:extLst>
              <a:ext uri="{FF2B5EF4-FFF2-40B4-BE49-F238E27FC236}">
                <a16:creationId xmlns:a16="http://schemas.microsoft.com/office/drawing/2014/main" id="{4F271A22-1F1C-9266-091D-397F7105969E}"/>
              </a:ext>
            </a:extLst>
          </p:cNvPr>
          <p:cNvPicPr>
            <a:picLocks noGrp="1" noChangeAspect="1"/>
          </p:cNvPicPr>
          <p:nvPr>
            <p:ph idx="1"/>
          </p:nvPr>
        </p:nvPicPr>
        <p:blipFill>
          <a:blip r:embed="rId3"/>
          <a:stretch>
            <a:fillRect/>
          </a:stretch>
        </p:blipFill>
        <p:spPr>
          <a:xfrm>
            <a:off x="762000" y="1143000"/>
            <a:ext cx="6927040" cy="4800600"/>
          </a:xfrm>
          <a:prstGeom prst="rect">
            <a:avLst/>
          </a:prstGeom>
        </p:spPr>
      </p:pic>
    </p:spTree>
    <p:extLst>
      <p:ext uri="{BB962C8B-B14F-4D97-AF65-F5344CB8AC3E}">
        <p14:creationId xmlns:p14="http://schemas.microsoft.com/office/powerpoint/2010/main" val="310502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F4D2-E0A1-4021-D448-20122F820697}"/>
              </a:ext>
            </a:extLst>
          </p:cNvPr>
          <p:cNvSpPr>
            <a:spLocks noGrp="1"/>
          </p:cNvSpPr>
          <p:nvPr>
            <p:ph type="title"/>
          </p:nvPr>
        </p:nvSpPr>
        <p:spPr/>
        <p:txBody>
          <a:bodyPr/>
          <a:lstStyle/>
          <a:p>
            <a:r>
              <a:rPr lang="en-US" dirty="0"/>
              <a:t>Rent</a:t>
            </a:r>
          </a:p>
        </p:txBody>
      </p:sp>
      <p:sp>
        <p:nvSpPr>
          <p:cNvPr id="3" name="Content Placeholder 2">
            <a:extLst>
              <a:ext uri="{FF2B5EF4-FFF2-40B4-BE49-F238E27FC236}">
                <a16:creationId xmlns:a16="http://schemas.microsoft.com/office/drawing/2014/main" id="{B722157F-AE26-598F-BBC2-EDCB85F3AEB3}"/>
              </a:ext>
            </a:extLst>
          </p:cNvPr>
          <p:cNvSpPr>
            <a:spLocks noGrp="1"/>
          </p:cNvSpPr>
          <p:nvPr>
            <p:ph idx="1"/>
          </p:nvPr>
        </p:nvSpPr>
        <p:spPr/>
        <p:txBody>
          <a:bodyPr>
            <a:normAutofit/>
          </a:bodyPr>
          <a:lstStyle/>
          <a:p>
            <a:r>
              <a:rPr lang="en-US" sz="2000" dirty="0"/>
              <a:t>Rent is the biggest component in the CPI, and it is has the worst measurement problems</a:t>
            </a:r>
          </a:p>
          <a:p>
            <a:pPr lvl="1"/>
            <a:r>
              <a:rPr lang="en-US" sz="1850" dirty="0"/>
              <a:t>Panels of rotating households report their current rent (from leases that were signed months previously).</a:t>
            </a:r>
          </a:p>
          <a:p>
            <a:pPr lvl="1"/>
            <a:r>
              <a:rPr lang="en-US" sz="1850" dirty="0"/>
              <a:t>This is not real time rent data, inadequate for macro policy</a:t>
            </a:r>
          </a:p>
          <a:p>
            <a:pPr lvl="1"/>
            <a:r>
              <a:rPr lang="en-US" sz="1850" dirty="0"/>
              <a:t>The ACY research agenda is here to help!</a:t>
            </a:r>
          </a:p>
          <a:p>
            <a:pPr marL="308610" lvl="1" indent="0">
              <a:buNone/>
            </a:pPr>
            <a:endParaRPr lang="en-US" sz="1850" dirty="0"/>
          </a:p>
          <a:p>
            <a:pPr marL="308610" lvl="1" indent="0">
              <a:buNone/>
            </a:pPr>
            <a:endParaRPr lang="en-US" sz="1850" dirty="0"/>
          </a:p>
        </p:txBody>
      </p:sp>
    </p:spTree>
    <p:extLst>
      <p:ext uri="{BB962C8B-B14F-4D97-AF65-F5344CB8AC3E}">
        <p14:creationId xmlns:p14="http://schemas.microsoft.com/office/powerpoint/2010/main" val="67869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03C-B702-4342-CDFD-F1DBD62257AA}"/>
              </a:ext>
            </a:extLst>
          </p:cNvPr>
          <p:cNvSpPr>
            <a:spLocks noGrp="1"/>
          </p:cNvSpPr>
          <p:nvPr>
            <p:ph type="title"/>
          </p:nvPr>
        </p:nvSpPr>
        <p:spPr/>
        <p:txBody>
          <a:bodyPr/>
          <a:lstStyle/>
          <a:p>
            <a:r>
              <a:rPr lang="en-US" dirty="0"/>
              <a:t>We have been harping on this since 2015, finally getting attention paid.  </a:t>
            </a:r>
          </a:p>
        </p:txBody>
      </p:sp>
      <p:pic>
        <p:nvPicPr>
          <p:cNvPr id="5" name="Content Placeholder 4">
            <a:extLst>
              <a:ext uri="{FF2B5EF4-FFF2-40B4-BE49-F238E27FC236}">
                <a16:creationId xmlns:a16="http://schemas.microsoft.com/office/drawing/2014/main" id="{BB1A80D5-DBFE-DFF1-6476-2B90AAEFF0DD}"/>
              </a:ext>
            </a:extLst>
          </p:cNvPr>
          <p:cNvPicPr>
            <a:picLocks noGrp="1" noChangeAspect="1"/>
          </p:cNvPicPr>
          <p:nvPr>
            <p:ph idx="1"/>
          </p:nvPr>
        </p:nvPicPr>
        <p:blipFill>
          <a:blip r:embed="rId2"/>
          <a:stretch>
            <a:fillRect/>
          </a:stretch>
        </p:blipFill>
        <p:spPr>
          <a:xfrm>
            <a:off x="381000" y="1533150"/>
            <a:ext cx="4827408" cy="1444592"/>
          </a:xfrm>
        </p:spPr>
      </p:pic>
      <p:pic>
        <p:nvPicPr>
          <p:cNvPr id="7" name="Picture 6">
            <a:extLst>
              <a:ext uri="{FF2B5EF4-FFF2-40B4-BE49-F238E27FC236}">
                <a16:creationId xmlns:a16="http://schemas.microsoft.com/office/drawing/2014/main" id="{0735ACB8-065A-0B0F-366B-C79ACBA9BC0A}"/>
              </a:ext>
            </a:extLst>
          </p:cNvPr>
          <p:cNvPicPr>
            <a:picLocks noChangeAspect="1"/>
          </p:cNvPicPr>
          <p:nvPr/>
        </p:nvPicPr>
        <p:blipFill>
          <a:blip r:embed="rId3"/>
          <a:stretch>
            <a:fillRect/>
          </a:stretch>
        </p:blipFill>
        <p:spPr>
          <a:xfrm>
            <a:off x="2782073" y="2246919"/>
            <a:ext cx="3876701" cy="1633340"/>
          </a:xfrm>
          <a:prstGeom prst="rect">
            <a:avLst/>
          </a:prstGeom>
        </p:spPr>
      </p:pic>
      <p:pic>
        <p:nvPicPr>
          <p:cNvPr id="4" name="Picture 3">
            <a:extLst>
              <a:ext uri="{FF2B5EF4-FFF2-40B4-BE49-F238E27FC236}">
                <a16:creationId xmlns:a16="http://schemas.microsoft.com/office/drawing/2014/main" id="{217F7EC4-A7DA-C5E9-7EAA-75683893771E}"/>
              </a:ext>
            </a:extLst>
          </p:cNvPr>
          <p:cNvPicPr>
            <a:picLocks noChangeAspect="1"/>
          </p:cNvPicPr>
          <p:nvPr/>
        </p:nvPicPr>
        <p:blipFill>
          <a:blip r:embed="rId4"/>
          <a:stretch>
            <a:fillRect/>
          </a:stretch>
        </p:blipFill>
        <p:spPr>
          <a:xfrm>
            <a:off x="228600" y="3810000"/>
            <a:ext cx="4194978" cy="2799431"/>
          </a:xfrm>
          <a:prstGeom prst="rect">
            <a:avLst/>
          </a:prstGeom>
        </p:spPr>
      </p:pic>
    </p:spTree>
    <p:extLst>
      <p:ext uri="{BB962C8B-B14F-4D97-AF65-F5344CB8AC3E}">
        <p14:creationId xmlns:p14="http://schemas.microsoft.com/office/powerpoint/2010/main" val="441218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FD96-0E4C-A07E-E1DA-4BE1AC1512A9}"/>
              </a:ext>
            </a:extLst>
          </p:cNvPr>
          <p:cNvSpPr>
            <a:spLocks noGrp="1"/>
          </p:cNvSpPr>
          <p:nvPr>
            <p:ph type="title"/>
          </p:nvPr>
        </p:nvSpPr>
        <p:spPr/>
        <p:txBody>
          <a:bodyPr/>
          <a:lstStyle/>
          <a:p>
            <a:r>
              <a:rPr lang="en-US" dirty="0"/>
              <a:t>Month over month rental inflation: ACY vs. BLS</a:t>
            </a:r>
          </a:p>
        </p:txBody>
      </p:sp>
      <p:pic>
        <p:nvPicPr>
          <p:cNvPr id="5" name="Content Placeholder 4">
            <a:extLst>
              <a:ext uri="{FF2B5EF4-FFF2-40B4-BE49-F238E27FC236}">
                <a16:creationId xmlns:a16="http://schemas.microsoft.com/office/drawing/2014/main" id="{57DA1D3D-7825-7475-D022-68257D3729AE}"/>
              </a:ext>
            </a:extLst>
          </p:cNvPr>
          <p:cNvPicPr>
            <a:picLocks noGrp="1" noChangeAspect="1"/>
          </p:cNvPicPr>
          <p:nvPr>
            <p:ph idx="1"/>
          </p:nvPr>
        </p:nvPicPr>
        <p:blipFill>
          <a:blip r:embed="rId2"/>
          <a:stretch>
            <a:fillRect/>
          </a:stretch>
        </p:blipFill>
        <p:spPr>
          <a:xfrm>
            <a:off x="989479" y="1600200"/>
            <a:ext cx="6555441" cy="4800600"/>
          </a:xfrm>
        </p:spPr>
      </p:pic>
    </p:spTree>
    <p:extLst>
      <p:ext uri="{BB962C8B-B14F-4D97-AF65-F5344CB8AC3E}">
        <p14:creationId xmlns:p14="http://schemas.microsoft.com/office/powerpoint/2010/main" val="296563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381000" y="95250"/>
            <a:ext cx="7620000" cy="952500"/>
          </a:xfrm>
          <a:prstGeom prst="rect">
            <a:avLst/>
          </a:prstGeom>
          <a:noFill/>
        </p:spPr>
        <p:txBody>
          <a:bodyPr lIns="91440" tIns="45720" rIns="91440" bIns="45720" rtlCol="0">
            <a:spAutoFit/>
          </a:bodyPr>
          <a:lstStyle/>
          <a:p>
            <a:pPr marL="0" marR="0" lvl="0" indent="0" algn="ctr" fontAlgn="base">
              <a:lnSpc>
                <a:spcPct val="100000"/>
              </a:lnSpc>
            </a:pPr>
            <a:r>
              <a:rPr lang="en-US" sz="2400" u="none" spc="0">
                <a:solidFill>
                  <a:srgbClr val="333333">
                    <a:alpha val="20000"/>
                  </a:srgbClr>
                </a:solidFill>
                <a:latin typeface="Calibri"/>
              </a:rPr>
              <a:t> </a:t>
            </a:r>
          </a:p>
        </p:txBody>
      </p:sp>
      <p:sp>
        <p:nvSpPr>
          <p:cNvPr id="4" name="Title 3">
            <a:extLst>
              <a:ext uri="{FF2B5EF4-FFF2-40B4-BE49-F238E27FC236}">
                <a16:creationId xmlns:a16="http://schemas.microsoft.com/office/drawing/2014/main" id="{337691D7-CAD3-7C00-F9F2-6C21156962B0}"/>
              </a:ext>
            </a:extLst>
          </p:cNvPr>
          <p:cNvSpPr>
            <a:spLocks noGrp="1"/>
          </p:cNvSpPr>
          <p:nvPr>
            <p:ph type="title"/>
          </p:nvPr>
        </p:nvSpPr>
        <p:spPr/>
        <p:txBody>
          <a:bodyPr/>
          <a:lstStyle/>
          <a:p>
            <a:r>
              <a:rPr lang="en-US" dirty="0"/>
              <a:t>What’s new?</a:t>
            </a:r>
          </a:p>
        </p:txBody>
      </p:sp>
      <p:pic>
        <p:nvPicPr>
          <p:cNvPr id="5" name="FRED Graph Chart" descr="FRED Graph">
            <a:hlinkClick r:id="rId3" tooltip="View this chart in your browser. "/>
            <a:extLst>
              <a:ext uri="{FF2B5EF4-FFF2-40B4-BE49-F238E27FC236}">
                <a16:creationId xmlns:a16="http://schemas.microsoft.com/office/drawing/2014/main" id="{C4FD09FB-CD12-21EA-131F-CE81A487BA57}"/>
              </a:ext>
            </a:extLst>
          </p:cNvPr>
          <p:cNvPicPr>
            <a:picLocks noChangeAspect="1"/>
          </p:cNvPicPr>
          <p:nvPr/>
        </p:nvPicPr>
        <p:blipFill>
          <a:blip r:embed="rId4"/>
          <a:stretch>
            <a:fillRect/>
          </a:stretch>
        </p:blipFill>
        <p:spPr>
          <a:xfrm>
            <a:off x="762000" y="1676400"/>
            <a:ext cx="6381750" cy="43039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DEDE-2EB6-315C-051E-966C808FEA45}"/>
              </a:ext>
            </a:extLst>
          </p:cNvPr>
          <p:cNvSpPr>
            <a:spLocks noGrp="1"/>
          </p:cNvSpPr>
          <p:nvPr>
            <p:ph type="title"/>
          </p:nvPr>
        </p:nvSpPr>
        <p:spPr/>
        <p:txBody>
          <a:bodyPr/>
          <a:lstStyle/>
          <a:p>
            <a:r>
              <a:rPr lang="en-US" dirty="0"/>
              <a:t>Don’t take our word for it!</a:t>
            </a:r>
          </a:p>
        </p:txBody>
      </p:sp>
      <p:sp>
        <p:nvSpPr>
          <p:cNvPr id="3" name="Content Placeholder 2">
            <a:extLst>
              <a:ext uri="{FF2B5EF4-FFF2-40B4-BE49-F238E27FC236}">
                <a16:creationId xmlns:a16="http://schemas.microsoft.com/office/drawing/2014/main" id="{23623561-AE37-56F8-C563-1C05D28EF7E9}"/>
              </a:ext>
            </a:extLst>
          </p:cNvPr>
          <p:cNvSpPr>
            <a:spLocks noGrp="1"/>
          </p:cNvSpPr>
          <p:nvPr>
            <p:ph idx="1"/>
          </p:nvPr>
        </p:nvSpPr>
        <p:spPr/>
        <p:txBody>
          <a:bodyPr>
            <a:normAutofit/>
          </a:bodyPr>
          <a:lstStyle/>
          <a:p>
            <a:pPr marL="85725" indent="0">
              <a:buNone/>
            </a:pPr>
            <a:r>
              <a:rPr lang="en-US" sz="2000" dirty="0"/>
              <a:t>Let’s check with Zillow!</a:t>
            </a:r>
          </a:p>
        </p:txBody>
      </p:sp>
    </p:spTree>
    <p:extLst>
      <p:ext uri="{BB962C8B-B14F-4D97-AF65-F5344CB8AC3E}">
        <p14:creationId xmlns:p14="http://schemas.microsoft.com/office/powerpoint/2010/main" val="126589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A609-C794-41B5-0B33-DC0DD9C7E43A}"/>
              </a:ext>
            </a:extLst>
          </p:cNvPr>
          <p:cNvSpPr>
            <a:spLocks noGrp="1"/>
          </p:cNvSpPr>
          <p:nvPr>
            <p:ph type="title"/>
          </p:nvPr>
        </p:nvSpPr>
        <p:spPr/>
        <p:txBody>
          <a:bodyPr/>
          <a:lstStyle/>
          <a:p>
            <a:r>
              <a:rPr lang="en-US" dirty="0"/>
              <a:t>Rents in California are already exhibiting this trend</a:t>
            </a:r>
          </a:p>
        </p:txBody>
      </p:sp>
      <p:pic>
        <p:nvPicPr>
          <p:cNvPr id="5" name="Content Placeholder 4">
            <a:extLst>
              <a:ext uri="{FF2B5EF4-FFF2-40B4-BE49-F238E27FC236}">
                <a16:creationId xmlns:a16="http://schemas.microsoft.com/office/drawing/2014/main" id="{39E1AB41-BECD-8826-B246-1644C551F9BE}"/>
              </a:ext>
            </a:extLst>
          </p:cNvPr>
          <p:cNvPicPr>
            <a:picLocks noGrp="1" noChangeAspect="1"/>
          </p:cNvPicPr>
          <p:nvPr>
            <p:ph idx="1"/>
          </p:nvPr>
        </p:nvPicPr>
        <p:blipFill>
          <a:blip r:embed="rId2"/>
          <a:stretch>
            <a:fillRect/>
          </a:stretch>
        </p:blipFill>
        <p:spPr>
          <a:xfrm>
            <a:off x="989479" y="1600200"/>
            <a:ext cx="6555441" cy="4800600"/>
          </a:xfrm>
        </p:spPr>
      </p:pic>
    </p:spTree>
    <p:extLst>
      <p:ext uri="{BB962C8B-B14F-4D97-AF65-F5344CB8AC3E}">
        <p14:creationId xmlns:p14="http://schemas.microsoft.com/office/powerpoint/2010/main" val="359733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C177-76C3-175B-BF2D-9F1F3F5975DD}"/>
              </a:ext>
            </a:extLst>
          </p:cNvPr>
          <p:cNvSpPr>
            <a:spLocks noGrp="1"/>
          </p:cNvSpPr>
          <p:nvPr>
            <p:ph type="title"/>
          </p:nvPr>
        </p:nvSpPr>
        <p:spPr/>
        <p:txBody>
          <a:bodyPr/>
          <a:lstStyle/>
          <a:p>
            <a:r>
              <a:rPr lang="en-US" dirty="0"/>
              <a:t>A closeup since the pandemic</a:t>
            </a:r>
          </a:p>
        </p:txBody>
      </p:sp>
      <p:pic>
        <p:nvPicPr>
          <p:cNvPr id="5" name="Content Placeholder 4">
            <a:extLst>
              <a:ext uri="{FF2B5EF4-FFF2-40B4-BE49-F238E27FC236}">
                <a16:creationId xmlns:a16="http://schemas.microsoft.com/office/drawing/2014/main" id="{98946AEC-CA90-E858-D1E3-08720570EEC3}"/>
              </a:ext>
            </a:extLst>
          </p:cNvPr>
          <p:cNvPicPr>
            <a:picLocks noGrp="1" noChangeAspect="1"/>
          </p:cNvPicPr>
          <p:nvPr>
            <p:ph idx="1"/>
          </p:nvPr>
        </p:nvPicPr>
        <p:blipFill>
          <a:blip r:embed="rId2"/>
          <a:stretch>
            <a:fillRect/>
          </a:stretch>
        </p:blipFill>
        <p:spPr>
          <a:xfrm>
            <a:off x="989479" y="1600200"/>
            <a:ext cx="6555441" cy="4800600"/>
          </a:xfrm>
        </p:spPr>
      </p:pic>
    </p:spTree>
    <p:extLst>
      <p:ext uri="{BB962C8B-B14F-4D97-AF65-F5344CB8AC3E}">
        <p14:creationId xmlns:p14="http://schemas.microsoft.com/office/powerpoint/2010/main" val="1507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203A-488C-5259-81EE-CCFE26A8D3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1FE70D-2497-D808-D7DE-9DFD92746EDE}"/>
              </a:ext>
            </a:extLst>
          </p:cNvPr>
          <p:cNvSpPr>
            <a:spLocks noGrp="1"/>
          </p:cNvSpPr>
          <p:nvPr>
            <p:ph idx="1"/>
          </p:nvPr>
        </p:nvSpPr>
        <p:spPr/>
        <p:txBody>
          <a:bodyPr>
            <a:normAutofit/>
          </a:bodyPr>
          <a:lstStyle/>
          <a:p>
            <a:r>
              <a:rPr lang="en-US" sz="2000" dirty="0"/>
              <a:t>The story of rents:</a:t>
            </a:r>
          </a:p>
          <a:p>
            <a:pPr lvl="1"/>
            <a:r>
              <a:rPr lang="en-US" sz="1850" dirty="0"/>
              <a:t>Through 2020, rising demand and unresponsive supply</a:t>
            </a:r>
          </a:p>
          <a:p>
            <a:pPr lvl="1"/>
            <a:r>
              <a:rPr lang="en-US" sz="1850" dirty="0"/>
              <a:t>Pandemic:</a:t>
            </a:r>
          </a:p>
          <a:p>
            <a:pPr lvl="2"/>
            <a:r>
              <a:rPr lang="en-US" sz="1700" dirty="0"/>
              <a:t>Initial panic, especially in </a:t>
            </a:r>
            <a:r>
              <a:rPr lang="en-US" sz="1700" dirty="0" err="1"/>
              <a:t>Norcal</a:t>
            </a:r>
            <a:r>
              <a:rPr lang="en-US" sz="1700" dirty="0"/>
              <a:t>/Silicon Valley</a:t>
            </a:r>
          </a:p>
          <a:p>
            <a:pPr lvl="2"/>
            <a:r>
              <a:rPr lang="en-US" sz="1700" dirty="0"/>
              <a:t>Super strong recovery</a:t>
            </a:r>
          </a:p>
          <a:p>
            <a:pPr lvl="3"/>
            <a:r>
              <a:rPr lang="en-US" sz="1550" dirty="0"/>
              <a:t>COVID induced</a:t>
            </a:r>
          </a:p>
          <a:p>
            <a:pPr lvl="3"/>
            <a:r>
              <a:rPr lang="en-US" sz="1550" dirty="0"/>
              <a:t>Again, demand is not met with increased supply</a:t>
            </a:r>
          </a:p>
          <a:p>
            <a:pPr lvl="1"/>
            <a:r>
              <a:rPr lang="en-US" sz="1850" dirty="0"/>
              <a:t>But we have worked through that.</a:t>
            </a:r>
          </a:p>
          <a:p>
            <a:pPr lvl="2"/>
            <a:r>
              <a:rPr lang="en-US" sz="1700" dirty="0"/>
              <a:t>Some equilibration with other places</a:t>
            </a:r>
          </a:p>
          <a:p>
            <a:pPr lvl="2"/>
            <a:r>
              <a:rPr lang="en-US" sz="1700" dirty="0"/>
              <a:t>California is expensive and not everybody thinks that it’s worth it.</a:t>
            </a:r>
          </a:p>
          <a:p>
            <a:pPr lvl="2"/>
            <a:r>
              <a:rPr lang="en-US" sz="1700" dirty="0"/>
              <a:t>Sorting out who really values the good life!</a:t>
            </a:r>
          </a:p>
          <a:p>
            <a:pPr lvl="2"/>
            <a:r>
              <a:rPr lang="en-US" sz="1700" dirty="0"/>
              <a:t>But these other places (mostly) have very similar histories.</a:t>
            </a:r>
          </a:p>
          <a:p>
            <a:pPr lvl="1"/>
            <a:endParaRPr lang="en-US" sz="1850" dirty="0"/>
          </a:p>
        </p:txBody>
      </p:sp>
    </p:spTree>
    <p:extLst>
      <p:ext uri="{BB962C8B-B14F-4D97-AF65-F5344CB8AC3E}">
        <p14:creationId xmlns:p14="http://schemas.microsoft.com/office/powerpoint/2010/main" val="388971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C1D5-EFC8-4035-FFED-B9D16ADD2F84}"/>
              </a:ext>
            </a:extLst>
          </p:cNvPr>
          <p:cNvSpPr>
            <a:spLocks noGrp="1"/>
          </p:cNvSpPr>
          <p:nvPr>
            <p:ph type="title"/>
          </p:nvPr>
        </p:nvSpPr>
        <p:spPr/>
        <p:txBody>
          <a:bodyPr/>
          <a:lstStyle/>
          <a:p>
            <a:r>
              <a:rPr lang="en-US" dirty="0"/>
              <a:t>Alternatives to California</a:t>
            </a:r>
          </a:p>
        </p:txBody>
      </p:sp>
      <p:pic>
        <p:nvPicPr>
          <p:cNvPr id="5" name="Content Placeholder 4">
            <a:extLst>
              <a:ext uri="{FF2B5EF4-FFF2-40B4-BE49-F238E27FC236}">
                <a16:creationId xmlns:a16="http://schemas.microsoft.com/office/drawing/2014/main" id="{672066B2-CC3B-7A21-2DE1-379A41BAD561}"/>
              </a:ext>
            </a:extLst>
          </p:cNvPr>
          <p:cNvPicPr>
            <a:picLocks noGrp="1" noChangeAspect="1"/>
          </p:cNvPicPr>
          <p:nvPr>
            <p:ph idx="1"/>
          </p:nvPr>
        </p:nvPicPr>
        <p:blipFill>
          <a:blip r:embed="rId2"/>
          <a:stretch>
            <a:fillRect/>
          </a:stretch>
        </p:blipFill>
        <p:spPr>
          <a:xfrm>
            <a:off x="866439" y="1600200"/>
            <a:ext cx="6801522" cy="4800600"/>
          </a:xfrm>
        </p:spPr>
      </p:pic>
    </p:spTree>
    <p:extLst>
      <p:ext uri="{BB962C8B-B14F-4D97-AF65-F5344CB8AC3E}">
        <p14:creationId xmlns:p14="http://schemas.microsoft.com/office/powerpoint/2010/main" val="32863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292A-1ED2-5933-DE85-CA0CA258869E}"/>
              </a:ext>
            </a:extLst>
          </p:cNvPr>
          <p:cNvSpPr>
            <a:spLocks noGrp="1"/>
          </p:cNvSpPr>
          <p:nvPr>
            <p:ph type="title"/>
          </p:nvPr>
        </p:nvSpPr>
        <p:spPr/>
        <p:txBody>
          <a:bodyPr/>
          <a:lstStyle/>
          <a:p>
            <a:r>
              <a:rPr lang="en-US" dirty="0"/>
              <a:t>So what about home prices?</a:t>
            </a:r>
          </a:p>
        </p:txBody>
      </p:sp>
      <p:sp>
        <p:nvSpPr>
          <p:cNvPr id="3" name="Content Placeholder 2">
            <a:extLst>
              <a:ext uri="{FF2B5EF4-FFF2-40B4-BE49-F238E27FC236}">
                <a16:creationId xmlns:a16="http://schemas.microsoft.com/office/drawing/2014/main" id="{85D29238-C098-D591-BD13-1F5049997EF0}"/>
              </a:ext>
            </a:extLst>
          </p:cNvPr>
          <p:cNvSpPr>
            <a:spLocks noGrp="1"/>
          </p:cNvSpPr>
          <p:nvPr>
            <p:ph idx="1"/>
          </p:nvPr>
        </p:nvSpPr>
        <p:spPr/>
        <p:txBody>
          <a:bodyPr>
            <a:normAutofit/>
          </a:bodyPr>
          <a:lstStyle/>
          <a:p>
            <a:pPr marL="85725" indent="0">
              <a:buNone/>
            </a:pPr>
            <a:endParaRPr lang="en-US" sz="2000" dirty="0"/>
          </a:p>
        </p:txBody>
      </p:sp>
    </p:spTree>
    <p:extLst>
      <p:ext uri="{BB962C8B-B14F-4D97-AF65-F5344CB8AC3E}">
        <p14:creationId xmlns:p14="http://schemas.microsoft.com/office/powerpoint/2010/main" val="188957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E5CA-EAD3-E7BC-9CDB-DE00DE55099D}"/>
              </a:ext>
            </a:extLst>
          </p:cNvPr>
          <p:cNvSpPr>
            <a:spLocks noGrp="1"/>
          </p:cNvSpPr>
          <p:nvPr>
            <p:ph type="title"/>
          </p:nvPr>
        </p:nvSpPr>
        <p:spPr/>
        <p:txBody>
          <a:bodyPr/>
          <a:lstStyle/>
          <a:p>
            <a:r>
              <a:rPr lang="en-US" dirty="0"/>
              <a:t>Home price</a:t>
            </a:r>
          </a:p>
        </p:txBody>
      </p:sp>
      <p:pic>
        <p:nvPicPr>
          <p:cNvPr id="4" name="Content Placeholder 4">
            <a:extLst>
              <a:ext uri="{FF2B5EF4-FFF2-40B4-BE49-F238E27FC236}">
                <a16:creationId xmlns:a16="http://schemas.microsoft.com/office/drawing/2014/main" id="{37DE77AF-6C24-E5A8-5663-33A9A1F5C2B3}"/>
              </a:ext>
            </a:extLst>
          </p:cNvPr>
          <p:cNvPicPr>
            <a:picLocks noGrp="1" noChangeAspect="1"/>
          </p:cNvPicPr>
          <p:nvPr>
            <p:ph idx="1"/>
          </p:nvPr>
        </p:nvPicPr>
        <p:blipFill>
          <a:blip r:embed="rId2"/>
          <a:stretch>
            <a:fillRect/>
          </a:stretch>
        </p:blipFill>
        <p:spPr>
          <a:xfrm>
            <a:off x="1143000" y="1676400"/>
            <a:ext cx="6624021" cy="4800600"/>
          </a:xfrm>
        </p:spPr>
      </p:pic>
    </p:spTree>
    <p:extLst>
      <p:ext uri="{BB962C8B-B14F-4D97-AF65-F5344CB8AC3E}">
        <p14:creationId xmlns:p14="http://schemas.microsoft.com/office/powerpoint/2010/main" val="400507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B6D6-4CDF-84B6-CE19-C5E2747C9B65}"/>
              </a:ext>
            </a:extLst>
          </p:cNvPr>
          <p:cNvSpPr>
            <a:spLocks noGrp="1"/>
          </p:cNvSpPr>
          <p:nvPr>
            <p:ph type="title"/>
          </p:nvPr>
        </p:nvSpPr>
        <p:spPr/>
        <p:txBody>
          <a:bodyPr/>
          <a:lstStyle/>
          <a:p>
            <a:r>
              <a:rPr lang="en-US" dirty="0"/>
              <a:t>The first year gross rate of return (R/P)</a:t>
            </a:r>
          </a:p>
        </p:txBody>
      </p:sp>
      <p:pic>
        <p:nvPicPr>
          <p:cNvPr id="5" name="Content Placeholder 4">
            <a:extLst>
              <a:ext uri="{FF2B5EF4-FFF2-40B4-BE49-F238E27FC236}">
                <a16:creationId xmlns:a16="http://schemas.microsoft.com/office/drawing/2014/main" id="{49BDE7FC-2A6B-EF53-144C-93E6A4CD9B9D}"/>
              </a:ext>
            </a:extLst>
          </p:cNvPr>
          <p:cNvPicPr>
            <a:picLocks noGrp="1" noChangeAspect="1"/>
          </p:cNvPicPr>
          <p:nvPr>
            <p:ph idx="1"/>
          </p:nvPr>
        </p:nvPicPr>
        <p:blipFill>
          <a:blip r:embed="rId2"/>
          <a:stretch>
            <a:fillRect/>
          </a:stretch>
        </p:blipFill>
        <p:spPr>
          <a:xfrm>
            <a:off x="989479" y="1600200"/>
            <a:ext cx="6555441" cy="4800600"/>
          </a:xfrm>
        </p:spPr>
      </p:pic>
    </p:spTree>
    <p:extLst>
      <p:ext uri="{BB962C8B-B14F-4D97-AF65-F5344CB8AC3E}">
        <p14:creationId xmlns:p14="http://schemas.microsoft.com/office/powerpoint/2010/main" val="3883271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246E-B802-4FAB-E47F-64A1633FC4F1}"/>
              </a:ext>
            </a:extLst>
          </p:cNvPr>
          <p:cNvSpPr>
            <a:spLocks noGrp="1"/>
          </p:cNvSpPr>
          <p:nvPr>
            <p:ph type="title"/>
          </p:nvPr>
        </p:nvSpPr>
        <p:spPr/>
        <p:txBody>
          <a:bodyPr/>
          <a:lstStyle/>
          <a:p>
            <a:r>
              <a:rPr lang="en-US" dirty="0"/>
              <a:t>Three facts about prices</a:t>
            </a:r>
          </a:p>
        </p:txBody>
      </p:sp>
      <p:sp>
        <p:nvSpPr>
          <p:cNvPr id="3" name="Content Placeholder 2">
            <a:extLst>
              <a:ext uri="{FF2B5EF4-FFF2-40B4-BE49-F238E27FC236}">
                <a16:creationId xmlns:a16="http://schemas.microsoft.com/office/drawing/2014/main" id="{45104CCB-9DDD-BDD0-B138-B689A1CA9985}"/>
              </a:ext>
            </a:extLst>
          </p:cNvPr>
          <p:cNvSpPr>
            <a:spLocks noGrp="1"/>
          </p:cNvSpPr>
          <p:nvPr>
            <p:ph idx="1"/>
          </p:nvPr>
        </p:nvSpPr>
        <p:spPr/>
        <p:txBody>
          <a:bodyPr>
            <a:normAutofit/>
          </a:bodyPr>
          <a:lstStyle/>
          <a:p>
            <a:r>
              <a:rPr lang="en-US" sz="2000" dirty="0"/>
              <a:t>The run up of prices from 2015-2020 was not a bubble, even though interest rates were quite low</a:t>
            </a:r>
          </a:p>
          <a:p>
            <a:r>
              <a:rPr lang="en-US" sz="2000" dirty="0"/>
              <a:t>The steeper run up of prices from 2020 to early 2022, was </a:t>
            </a:r>
            <a:r>
              <a:rPr lang="en-US" sz="2000" dirty="0" err="1"/>
              <a:t>bubblish</a:t>
            </a:r>
            <a:r>
              <a:rPr lang="en-US" sz="2000" dirty="0"/>
              <a:t>. </a:t>
            </a:r>
          </a:p>
          <a:p>
            <a:pPr lvl="1"/>
            <a:r>
              <a:rPr lang="en-US" sz="1850" dirty="0"/>
              <a:t>Some was rents</a:t>
            </a:r>
          </a:p>
          <a:p>
            <a:pPr lvl="1"/>
            <a:r>
              <a:rPr lang="en-US" sz="1850" dirty="0"/>
              <a:t>Some was interest rates</a:t>
            </a:r>
          </a:p>
          <a:p>
            <a:pPr lvl="1"/>
            <a:r>
              <a:rPr lang="en-US" sz="1850" dirty="0"/>
              <a:t>Falling cap</a:t>
            </a:r>
          </a:p>
          <a:p>
            <a:r>
              <a:rPr lang="en-US" sz="2000" dirty="0"/>
              <a:t>The decline is the result of both interest rate increases and flattening rents</a:t>
            </a:r>
          </a:p>
          <a:p>
            <a:pPr lvl="1"/>
            <a:endParaRPr lang="en-US" sz="1850" dirty="0"/>
          </a:p>
          <a:p>
            <a:pPr marL="308610" lvl="1" indent="0">
              <a:buNone/>
            </a:pPr>
            <a:endParaRPr lang="en-US" sz="1850" dirty="0"/>
          </a:p>
          <a:p>
            <a:endParaRPr lang="en-US" sz="2000" dirty="0"/>
          </a:p>
        </p:txBody>
      </p:sp>
    </p:spTree>
    <p:extLst>
      <p:ext uri="{BB962C8B-B14F-4D97-AF65-F5344CB8AC3E}">
        <p14:creationId xmlns:p14="http://schemas.microsoft.com/office/powerpoint/2010/main" val="252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A9F7-EAD0-430C-D770-24ECC5302FF5}"/>
              </a:ext>
            </a:extLst>
          </p:cNvPr>
          <p:cNvSpPr>
            <a:spLocks noGrp="1"/>
          </p:cNvSpPr>
          <p:nvPr>
            <p:ph type="title"/>
          </p:nvPr>
        </p:nvSpPr>
        <p:spPr/>
        <p:txBody>
          <a:bodyPr/>
          <a:lstStyle/>
          <a:p>
            <a:r>
              <a:rPr lang="en-US" dirty="0"/>
              <a:t>The (gross) cap rate model of housing</a:t>
            </a:r>
          </a:p>
        </p:txBody>
      </p:sp>
      <p:sp>
        <p:nvSpPr>
          <p:cNvPr id="3" name="Content Placeholder 2">
            <a:extLst>
              <a:ext uri="{FF2B5EF4-FFF2-40B4-BE49-F238E27FC236}">
                <a16:creationId xmlns:a16="http://schemas.microsoft.com/office/drawing/2014/main" id="{45455C2A-F31E-F6A5-6F5C-FAA94F12BA9F}"/>
              </a:ext>
            </a:extLst>
          </p:cNvPr>
          <p:cNvSpPr>
            <a:spLocks noGrp="1"/>
          </p:cNvSpPr>
          <p:nvPr>
            <p:ph idx="1"/>
          </p:nvPr>
        </p:nvSpPr>
        <p:spPr/>
        <p:txBody>
          <a:bodyPr>
            <a:normAutofit/>
          </a:bodyPr>
          <a:lstStyle/>
          <a:p>
            <a:r>
              <a:rPr lang="en-US" sz="2000" dirty="0"/>
              <a:t>Price = Rent/cap rate</a:t>
            </a:r>
          </a:p>
          <a:p>
            <a:r>
              <a:rPr lang="en-US" sz="2000" dirty="0"/>
              <a:t>Cap rate = discount rate -  forecasted appreciation rate</a:t>
            </a:r>
          </a:p>
          <a:p>
            <a:r>
              <a:rPr lang="en-US" sz="2000" dirty="0"/>
              <a:t>Double trouble for real estate.</a:t>
            </a:r>
          </a:p>
          <a:p>
            <a:pPr marL="85725" indent="0">
              <a:buNone/>
            </a:pPr>
            <a:r>
              <a:rPr lang="en-US" sz="2000" dirty="0"/>
              <a:t> </a:t>
            </a:r>
          </a:p>
        </p:txBody>
      </p:sp>
    </p:spTree>
    <p:extLst>
      <p:ext uri="{BB962C8B-B14F-4D97-AF65-F5344CB8AC3E}">
        <p14:creationId xmlns:p14="http://schemas.microsoft.com/office/powerpoint/2010/main" val="302506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A3CA-5C24-7AB0-BB5B-5405DC91BACC}"/>
              </a:ext>
            </a:extLst>
          </p:cNvPr>
          <p:cNvSpPr>
            <a:spLocks noGrp="1"/>
          </p:cNvSpPr>
          <p:nvPr>
            <p:ph type="title"/>
          </p:nvPr>
        </p:nvSpPr>
        <p:spPr/>
        <p:txBody>
          <a:bodyPr/>
          <a:lstStyle/>
          <a:p>
            <a:r>
              <a:rPr lang="en-US" dirty="0"/>
              <a:t>Not just our problem…</a:t>
            </a:r>
          </a:p>
        </p:txBody>
      </p:sp>
      <p:pic>
        <p:nvPicPr>
          <p:cNvPr id="4" name="FRED Graph Chart" descr="FRED Graph">
            <a:hlinkClick r:id="rId2" tooltip="View this chart in your browser. "/>
            <a:extLst>
              <a:ext uri="{FF2B5EF4-FFF2-40B4-BE49-F238E27FC236}">
                <a16:creationId xmlns:a16="http://schemas.microsoft.com/office/drawing/2014/main" id="{3C0CEB11-FEBD-534B-CC80-F4FCFEB721B9}"/>
              </a:ext>
            </a:extLst>
          </p:cNvPr>
          <p:cNvPicPr>
            <a:picLocks noGrp="1" noChangeAspect="1"/>
          </p:cNvPicPr>
          <p:nvPr>
            <p:ph idx="1"/>
          </p:nvPr>
        </p:nvPicPr>
        <p:blipFill>
          <a:blip r:embed="rId3"/>
          <a:stretch>
            <a:fillRect/>
          </a:stretch>
        </p:blipFill>
        <p:spPr>
          <a:xfrm>
            <a:off x="803680" y="1600200"/>
            <a:ext cx="6927040" cy="4800600"/>
          </a:xfrm>
          <a:prstGeom prst="rect">
            <a:avLst/>
          </a:prstGeom>
        </p:spPr>
      </p:pic>
    </p:spTree>
    <p:extLst>
      <p:ext uri="{BB962C8B-B14F-4D97-AF65-F5344CB8AC3E}">
        <p14:creationId xmlns:p14="http://schemas.microsoft.com/office/powerpoint/2010/main" val="678768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A348-841F-10A2-98DE-208FFEDA5D1C}"/>
              </a:ext>
            </a:extLst>
          </p:cNvPr>
          <p:cNvSpPr>
            <a:spLocks noGrp="1"/>
          </p:cNvSpPr>
          <p:nvPr>
            <p:ph type="title"/>
          </p:nvPr>
        </p:nvSpPr>
        <p:spPr/>
        <p:txBody>
          <a:bodyPr/>
          <a:lstStyle/>
          <a:p>
            <a:r>
              <a:rPr lang="en-US" dirty="0"/>
              <a:t>The second major headwind for home prices</a:t>
            </a:r>
          </a:p>
        </p:txBody>
      </p:sp>
      <p:sp>
        <p:nvSpPr>
          <p:cNvPr id="3" name="Content Placeholder 2">
            <a:extLst>
              <a:ext uri="{FF2B5EF4-FFF2-40B4-BE49-F238E27FC236}">
                <a16:creationId xmlns:a16="http://schemas.microsoft.com/office/drawing/2014/main" id="{9607056A-62D1-A3A7-E045-FA16C633FFBC}"/>
              </a:ext>
            </a:extLst>
          </p:cNvPr>
          <p:cNvSpPr>
            <a:spLocks noGrp="1"/>
          </p:cNvSpPr>
          <p:nvPr>
            <p:ph idx="1"/>
          </p:nvPr>
        </p:nvSpPr>
        <p:spPr/>
        <p:txBody>
          <a:bodyPr>
            <a:normAutofit lnSpcReduction="10000"/>
          </a:bodyPr>
          <a:lstStyle/>
          <a:p>
            <a:r>
              <a:rPr lang="en-US" sz="2400" dirty="0"/>
              <a:t>Higher interest rates</a:t>
            </a:r>
          </a:p>
          <a:p>
            <a:r>
              <a:rPr lang="en-US" sz="2400" dirty="0"/>
              <a:t>Thank you, Captain Obvious</a:t>
            </a:r>
          </a:p>
          <a:p>
            <a:pPr lvl="1"/>
            <a:r>
              <a:rPr lang="en-US" sz="2250" dirty="0"/>
              <a:t>This is especially bad for new homebuyers (and developers) but the impacts will leak into all home prices</a:t>
            </a:r>
          </a:p>
          <a:p>
            <a:pPr lvl="1"/>
            <a:endParaRPr lang="en-US" sz="2250" dirty="0"/>
          </a:p>
          <a:p>
            <a:pPr lvl="1"/>
            <a:endParaRPr lang="en-US" sz="2250" dirty="0"/>
          </a:p>
          <a:p>
            <a:pPr lvl="1"/>
            <a:endParaRPr lang="en-US" sz="2250" dirty="0"/>
          </a:p>
          <a:p>
            <a:pPr lvl="1"/>
            <a:endParaRPr lang="en-US" sz="2250" dirty="0"/>
          </a:p>
          <a:p>
            <a:pPr lvl="1"/>
            <a:endParaRPr lang="en-US" sz="2250" dirty="0"/>
          </a:p>
          <a:p>
            <a:pPr lvl="1"/>
            <a:endParaRPr lang="en-US" sz="2250" dirty="0"/>
          </a:p>
          <a:p>
            <a:pPr lvl="1"/>
            <a:endParaRPr lang="en-US" sz="2250" dirty="0"/>
          </a:p>
          <a:p>
            <a:pPr lvl="1"/>
            <a:r>
              <a:rPr lang="en-US" sz="2250" dirty="0"/>
              <a:t>Nobody will want to move (refinance).  Stifles the economy.</a:t>
            </a:r>
          </a:p>
          <a:p>
            <a:pPr lvl="1"/>
            <a:endParaRPr lang="en-US" sz="2250" dirty="0"/>
          </a:p>
          <a:p>
            <a:pPr marL="85725" indent="0">
              <a:buNone/>
            </a:pPr>
            <a:endParaRPr lang="en-US" sz="2400" dirty="0"/>
          </a:p>
          <a:p>
            <a:pPr marL="308610" lvl="1" indent="0">
              <a:buNone/>
            </a:pPr>
            <a:endParaRPr lang="en-US" sz="2250" dirty="0"/>
          </a:p>
          <a:p>
            <a:pPr lvl="1"/>
            <a:endParaRPr lang="en-US" sz="2250" dirty="0"/>
          </a:p>
        </p:txBody>
      </p:sp>
      <p:pic>
        <p:nvPicPr>
          <p:cNvPr id="4" name="FRED Graph Chart" descr="FRED Graph">
            <a:hlinkClick r:id="rId2" tooltip="View this chart in your browser. "/>
            <a:extLst>
              <a:ext uri="{FF2B5EF4-FFF2-40B4-BE49-F238E27FC236}">
                <a16:creationId xmlns:a16="http://schemas.microsoft.com/office/drawing/2014/main" id="{C7697CE4-A436-6095-D779-1A62DE788368}"/>
              </a:ext>
            </a:extLst>
          </p:cNvPr>
          <p:cNvPicPr>
            <a:picLocks noChangeAspect="1"/>
          </p:cNvPicPr>
          <p:nvPr/>
        </p:nvPicPr>
        <p:blipFill>
          <a:blip r:embed="rId3"/>
          <a:stretch>
            <a:fillRect/>
          </a:stretch>
        </p:blipFill>
        <p:spPr>
          <a:xfrm>
            <a:off x="4495800" y="3200400"/>
            <a:ext cx="3345640" cy="2318606"/>
          </a:xfrm>
          <a:prstGeom prst="rect">
            <a:avLst/>
          </a:prstGeom>
        </p:spPr>
      </p:pic>
    </p:spTree>
    <p:extLst>
      <p:ext uri="{BB962C8B-B14F-4D97-AF65-F5344CB8AC3E}">
        <p14:creationId xmlns:p14="http://schemas.microsoft.com/office/powerpoint/2010/main" val="64423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F146-9951-4D83-802E-20AAED4BA4AF}"/>
              </a:ext>
            </a:extLst>
          </p:cNvPr>
          <p:cNvSpPr>
            <a:spLocks noGrp="1"/>
          </p:cNvSpPr>
          <p:nvPr>
            <p:ph type="title"/>
          </p:nvPr>
        </p:nvSpPr>
        <p:spPr/>
        <p:txBody>
          <a:bodyPr/>
          <a:lstStyle/>
          <a:p>
            <a:r>
              <a:rPr lang="en-US" dirty="0"/>
              <a:t>The inversion of the yield curve(s)</a:t>
            </a:r>
          </a:p>
        </p:txBody>
      </p:sp>
      <p:pic>
        <p:nvPicPr>
          <p:cNvPr id="4" name="FRED Graph Chart" descr="FRED Graph">
            <a:hlinkClick r:id="rId2" tooltip="View this chart in your browser. "/>
            <a:extLst>
              <a:ext uri="{FF2B5EF4-FFF2-40B4-BE49-F238E27FC236}">
                <a16:creationId xmlns:a16="http://schemas.microsoft.com/office/drawing/2014/main" id="{28235C1A-D0F1-A94F-B9AD-7452FB8D35CC}"/>
              </a:ext>
            </a:extLst>
          </p:cNvPr>
          <p:cNvPicPr>
            <a:picLocks noGrp="1" noChangeAspect="1"/>
          </p:cNvPicPr>
          <p:nvPr>
            <p:ph idx="1"/>
          </p:nvPr>
        </p:nvPicPr>
        <p:blipFill>
          <a:blip r:embed="rId3"/>
          <a:stretch>
            <a:fillRect/>
          </a:stretch>
        </p:blipFill>
        <p:spPr>
          <a:xfrm>
            <a:off x="762000" y="1771332"/>
            <a:ext cx="6927040" cy="4800600"/>
          </a:xfrm>
          <a:prstGeom prst="rect">
            <a:avLst/>
          </a:prstGeom>
        </p:spPr>
      </p:pic>
    </p:spTree>
    <p:extLst>
      <p:ext uri="{BB962C8B-B14F-4D97-AF65-F5344CB8AC3E}">
        <p14:creationId xmlns:p14="http://schemas.microsoft.com/office/powerpoint/2010/main" val="398776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2C81-53FB-5414-4E9F-FE7436811617}"/>
              </a:ext>
            </a:extLst>
          </p:cNvPr>
          <p:cNvSpPr>
            <a:spLocks noGrp="1"/>
          </p:cNvSpPr>
          <p:nvPr>
            <p:ph type="title"/>
          </p:nvPr>
        </p:nvSpPr>
        <p:spPr/>
        <p:txBody>
          <a:bodyPr/>
          <a:lstStyle/>
          <a:p>
            <a:r>
              <a:rPr lang="en-US" dirty="0"/>
              <a:t>Alternative yield curve inversion</a:t>
            </a:r>
          </a:p>
        </p:txBody>
      </p:sp>
      <p:sp>
        <p:nvSpPr>
          <p:cNvPr id="4" name="Content Placeholder 3">
            <a:extLst>
              <a:ext uri="{FF2B5EF4-FFF2-40B4-BE49-F238E27FC236}">
                <a16:creationId xmlns:a16="http://schemas.microsoft.com/office/drawing/2014/main" id="{D0BB688F-D10F-304F-3BA4-59A1646DAB48}"/>
              </a:ext>
            </a:extLst>
          </p:cNvPr>
          <p:cNvSpPr>
            <a:spLocks noGrp="1"/>
          </p:cNvSpPr>
          <p:nvPr>
            <p:ph idx="1"/>
          </p:nvPr>
        </p:nvSpPr>
        <p:spPr/>
        <p:txBody>
          <a:bodyPr/>
          <a:lstStyle/>
          <a:p>
            <a:endParaRPr lang="en-US"/>
          </a:p>
        </p:txBody>
      </p:sp>
      <p:pic>
        <p:nvPicPr>
          <p:cNvPr id="5" name="FRED Graph Chart" descr="FRED Graph">
            <a:hlinkClick r:id="rId2" tooltip="View this chart in your browser. "/>
            <a:extLst>
              <a:ext uri="{FF2B5EF4-FFF2-40B4-BE49-F238E27FC236}">
                <a16:creationId xmlns:a16="http://schemas.microsoft.com/office/drawing/2014/main" id="{B5F9F9C6-929D-F169-4917-E85B25C9D6AD}"/>
              </a:ext>
            </a:extLst>
          </p:cNvPr>
          <p:cNvPicPr>
            <a:picLocks noChangeAspect="1"/>
          </p:cNvPicPr>
          <p:nvPr/>
        </p:nvPicPr>
        <p:blipFill>
          <a:blip r:embed="rId3"/>
          <a:stretch>
            <a:fillRect/>
          </a:stretch>
        </p:blipFill>
        <p:spPr>
          <a:xfrm>
            <a:off x="609600" y="1647160"/>
            <a:ext cx="7048500" cy="4753640"/>
          </a:xfrm>
          <a:prstGeom prst="rect">
            <a:avLst/>
          </a:prstGeom>
        </p:spPr>
      </p:pic>
    </p:spTree>
    <p:extLst>
      <p:ext uri="{BB962C8B-B14F-4D97-AF65-F5344CB8AC3E}">
        <p14:creationId xmlns:p14="http://schemas.microsoft.com/office/powerpoint/2010/main" val="389951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8EE6-30EA-FB49-581F-AB38F89335DE}"/>
              </a:ext>
            </a:extLst>
          </p:cNvPr>
          <p:cNvSpPr>
            <a:spLocks noGrp="1"/>
          </p:cNvSpPr>
          <p:nvPr>
            <p:ph type="title"/>
          </p:nvPr>
        </p:nvSpPr>
        <p:spPr/>
        <p:txBody>
          <a:bodyPr/>
          <a:lstStyle/>
          <a:p>
            <a:r>
              <a:rPr lang="en-US" dirty="0"/>
              <a:t>The Chairman will not rest</a:t>
            </a:r>
          </a:p>
        </p:txBody>
      </p:sp>
      <p:sp>
        <p:nvSpPr>
          <p:cNvPr id="3" name="Content Placeholder 2">
            <a:extLst>
              <a:ext uri="{FF2B5EF4-FFF2-40B4-BE49-F238E27FC236}">
                <a16:creationId xmlns:a16="http://schemas.microsoft.com/office/drawing/2014/main" id="{98C5ECE9-FE89-5208-8EF5-6A71BC9C7FB2}"/>
              </a:ext>
            </a:extLst>
          </p:cNvPr>
          <p:cNvSpPr>
            <a:spLocks noGrp="1"/>
          </p:cNvSpPr>
          <p:nvPr>
            <p:ph idx="1"/>
          </p:nvPr>
        </p:nvSpPr>
        <p:spPr/>
        <p:txBody>
          <a:bodyPr>
            <a:normAutofit/>
          </a:bodyPr>
          <a:lstStyle/>
          <a:p>
            <a:r>
              <a:rPr lang="en-US" sz="2000" dirty="0"/>
              <a:t>Powell’s signals are that this inequality should be reversed.  </a:t>
            </a:r>
          </a:p>
          <a:p>
            <a:r>
              <a:rPr lang="en-US" sz="2000" dirty="0"/>
              <a:t>Suggests that rates increases will continue until this happens, either because rates keep rising or inflation subsides</a:t>
            </a:r>
          </a:p>
          <a:p>
            <a:r>
              <a:rPr lang="en-US" sz="2000" dirty="0"/>
              <a:t>If I am right about housing element of market basket, this will happen sooner rather than later.  </a:t>
            </a:r>
          </a:p>
          <a:p>
            <a:r>
              <a:rPr lang="en-US" sz="2000" dirty="0"/>
              <a:t>Many other signals of easing inflation (gas, cars, not eggs!)</a:t>
            </a:r>
          </a:p>
          <a:p>
            <a:pPr marL="85725" indent="0">
              <a:buNone/>
            </a:pPr>
            <a:endParaRPr lang="en-US" sz="2000" dirty="0"/>
          </a:p>
        </p:txBody>
      </p:sp>
    </p:spTree>
    <p:extLst>
      <p:ext uri="{BB962C8B-B14F-4D97-AF65-F5344CB8AC3E}">
        <p14:creationId xmlns:p14="http://schemas.microsoft.com/office/powerpoint/2010/main" val="200064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DCDE-7CFD-7D18-D516-0C1C22658E32}"/>
              </a:ext>
            </a:extLst>
          </p:cNvPr>
          <p:cNvSpPr>
            <a:spLocks noGrp="1"/>
          </p:cNvSpPr>
          <p:nvPr>
            <p:ph type="title"/>
          </p:nvPr>
        </p:nvSpPr>
        <p:spPr/>
        <p:txBody>
          <a:bodyPr/>
          <a:lstStyle/>
          <a:p>
            <a:r>
              <a:rPr lang="en-US" dirty="0"/>
              <a:t>Construction activity will flatten </a:t>
            </a:r>
          </a:p>
        </p:txBody>
      </p:sp>
      <p:pic>
        <p:nvPicPr>
          <p:cNvPr id="4" name="FRED Graph Chart" descr="FRED Graph">
            <a:hlinkClick r:id="rId2" tooltip="View this chart in your browser. "/>
            <a:extLst>
              <a:ext uri="{FF2B5EF4-FFF2-40B4-BE49-F238E27FC236}">
                <a16:creationId xmlns:a16="http://schemas.microsoft.com/office/drawing/2014/main" id="{11318471-9B1E-E9B0-2686-20A273C6777E}"/>
              </a:ext>
            </a:extLst>
          </p:cNvPr>
          <p:cNvPicPr>
            <a:picLocks noGrp="1" noChangeAspect="1"/>
          </p:cNvPicPr>
          <p:nvPr>
            <p:ph idx="1"/>
          </p:nvPr>
        </p:nvPicPr>
        <p:blipFill>
          <a:blip r:embed="rId3"/>
          <a:stretch>
            <a:fillRect/>
          </a:stretch>
        </p:blipFill>
        <p:spPr>
          <a:xfrm>
            <a:off x="914400" y="1417638"/>
            <a:ext cx="6927040" cy="4800600"/>
          </a:xfrm>
          <a:prstGeom prst="rect">
            <a:avLst/>
          </a:prstGeom>
        </p:spPr>
      </p:pic>
    </p:spTree>
    <p:extLst>
      <p:ext uri="{BB962C8B-B14F-4D97-AF65-F5344CB8AC3E}">
        <p14:creationId xmlns:p14="http://schemas.microsoft.com/office/powerpoint/2010/main" val="3071927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DAE-49B7-0BA2-723D-CCDA00C87D30}"/>
              </a:ext>
            </a:extLst>
          </p:cNvPr>
          <p:cNvSpPr>
            <a:spLocks noGrp="1"/>
          </p:cNvSpPr>
          <p:nvPr>
            <p:ph type="title"/>
          </p:nvPr>
        </p:nvSpPr>
        <p:spPr/>
        <p:txBody>
          <a:bodyPr/>
          <a:lstStyle/>
          <a:p>
            <a:r>
              <a:rPr lang="en-US" dirty="0"/>
              <a:t>Lending is still healthy, </a:t>
            </a:r>
          </a:p>
        </p:txBody>
      </p:sp>
      <p:sp>
        <p:nvSpPr>
          <p:cNvPr id="5" name="Content Placeholder 4">
            <a:extLst>
              <a:ext uri="{FF2B5EF4-FFF2-40B4-BE49-F238E27FC236}">
                <a16:creationId xmlns:a16="http://schemas.microsoft.com/office/drawing/2014/main" id="{6E7C0206-530D-E756-FC2E-9A1720D5BA5B}"/>
              </a:ext>
            </a:extLst>
          </p:cNvPr>
          <p:cNvSpPr>
            <a:spLocks noGrp="1"/>
          </p:cNvSpPr>
          <p:nvPr>
            <p:ph idx="1"/>
          </p:nvPr>
        </p:nvSpPr>
        <p:spPr/>
        <p:txBody>
          <a:bodyPr/>
          <a:lstStyle/>
          <a:p>
            <a:endParaRPr lang="en-US"/>
          </a:p>
        </p:txBody>
      </p:sp>
      <p:pic>
        <p:nvPicPr>
          <p:cNvPr id="7" name="FRED Graph Chart" descr="FRED Graph">
            <a:hlinkClick r:id="rId2" tooltip="View this chart in your browser. "/>
            <a:extLst>
              <a:ext uri="{FF2B5EF4-FFF2-40B4-BE49-F238E27FC236}">
                <a16:creationId xmlns:a16="http://schemas.microsoft.com/office/drawing/2014/main" id="{F871C365-6A12-69F3-E5C5-7BE51B6473A2}"/>
              </a:ext>
            </a:extLst>
          </p:cNvPr>
          <p:cNvPicPr>
            <a:picLocks noChangeAspect="1"/>
          </p:cNvPicPr>
          <p:nvPr/>
        </p:nvPicPr>
        <p:blipFill>
          <a:blip r:embed="rId3"/>
          <a:stretch>
            <a:fillRect/>
          </a:stretch>
        </p:blipFill>
        <p:spPr>
          <a:xfrm>
            <a:off x="628650" y="1675550"/>
            <a:ext cx="7277100" cy="4907812"/>
          </a:xfrm>
          <a:prstGeom prst="rect">
            <a:avLst/>
          </a:prstGeom>
        </p:spPr>
      </p:pic>
    </p:spTree>
    <p:extLst>
      <p:ext uri="{BB962C8B-B14F-4D97-AF65-F5344CB8AC3E}">
        <p14:creationId xmlns:p14="http://schemas.microsoft.com/office/powerpoint/2010/main" val="2601099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E9F3-647C-BD81-CA10-C1B2C88F053B}"/>
              </a:ext>
            </a:extLst>
          </p:cNvPr>
          <p:cNvSpPr>
            <a:spLocks noGrp="1"/>
          </p:cNvSpPr>
          <p:nvPr>
            <p:ph type="title"/>
          </p:nvPr>
        </p:nvSpPr>
        <p:spPr/>
        <p:txBody>
          <a:bodyPr/>
          <a:lstStyle/>
          <a:p>
            <a:r>
              <a:rPr lang="en-US" dirty="0"/>
              <a:t>But lenders are concerned</a:t>
            </a:r>
          </a:p>
        </p:txBody>
      </p:sp>
      <p:pic>
        <p:nvPicPr>
          <p:cNvPr id="4" name="FRED Graph Chart" descr="FRED Graph">
            <a:hlinkClick r:id="rId2" tooltip="View this chart in your browser. "/>
            <a:extLst>
              <a:ext uri="{FF2B5EF4-FFF2-40B4-BE49-F238E27FC236}">
                <a16:creationId xmlns:a16="http://schemas.microsoft.com/office/drawing/2014/main" id="{96B7A669-B02E-B5F5-93C8-86CED19992AD}"/>
              </a:ext>
            </a:extLst>
          </p:cNvPr>
          <p:cNvPicPr>
            <a:picLocks noGrp="1" noChangeAspect="1"/>
          </p:cNvPicPr>
          <p:nvPr>
            <p:ph idx="1"/>
          </p:nvPr>
        </p:nvPicPr>
        <p:blipFill>
          <a:blip r:embed="rId3"/>
          <a:stretch>
            <a:fillRect/>
          </a:stretch>
        </p:blipFill>
        <p:spPr>
          <a:xfrm>
            <a:off x="803680" y="1524000"/>
            <a:ext cx="6927040" cy="4800600"/>
          </a:xfrm>
          <a:prstGeom prst="rect">
            <a:avLst/>
          </a:prstGeom>
        </p:spPr>
      </p:pic>
    </p:spTree>
    <p:extLst>
      <p:ext uri="{BB962C8B-B14F-4D97-AF65-F5344CB8AC3E}">
        <p14:creationId xmlns:p14="http://schemas.microsoft.com/office/powerpoint/2010/main" val="231201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FF33-3CEB-D3EE-CDC6-3C6283B21DA1}"/>
              </a:ext>
            </a:extLst>
          </p:cNvPr>
          <p:cNvSpPr>
            <a:spLocks noGrp="1"/>
          </p:cNvSpPr>
          <p:nvPr>
            <p:ph type="title"/>
          </p:nvPr>
        </p:nvSpPr>
        <p:spPr/>
        <p:txBody>
          <a:bodyPr/>
          <a:lstStyle/>
          <a:p>
            <a:r>
              <a:rPr lang="en-US" dirty="0"/>
              <a:t>So, predictions</a:t>
            </a:r>
          </a:p>
        </p:txBody>
      </p:sp>
      <p:sp>
        <p:nvSpPr>
          <p:cNvPr id="3" name="Content Placeholder 2">
            <a:extLst>
              <a:ext uri="{FF2B5EF4-FFF2-40B4-BE49-F238E27FC236}">
                <a16:creationId xmlns:a16="http://schemas.microsoft.com/office/drawing/2014/main" id="{949122DB-07A4-37E9-B12D-BAC32FABEFD9}"/>
              </a:ext>
            </a:extLst>
          </p:cNvPr>
          <p:cNvSpPr>
            <a:spLocks noGrp="1"/>
          </p:cNvSpPr>
          <p:nvPr>
            <p:ph idx="1"/>
          </p:nvPr>
        </p:nvSpPr>
        <p:spPr/>
        <p:txBody>
          <a:bodyPr>
            <a:normAutofit/>
          </a:bodyPr>
          <a:lstStyle/>
          <a:p>
            <a:r>
              <a:rPr lang="en-US" sz="2000" dirty="0"/>
              <a:t>Inflation will slacken, and sooner rather than later (sort of coming true now!)</a:t>
            </a:r>
          </a:p>
          <a:p>
            <a:r>
              <a:rPr lang="en-US" sz="2000" dirty="0"/>
              <a:t>But probably not quick enough for Powell to change his mind about (milder) rate hikes.</a:t>
            </a:r>
          </a:p>
          <a:p>
            <a:r>
              <a:rPr lang="en-US" sz="2000" dirty="0"/>
              <a:t>So there will be major pull backs in residential construction</a:t>
            </a:r>
          </a:p>
          <a:p>
            <a:r>
              <a:rPr lang="en-US" sz="2000" dirty="0"/>
              <a:t>And later, commercial development.</a:t>
            </a:r>
          </a:p>
          <a:p>
            <a:r>
              <a:rPr lang="en-US" sz="2000" dirty="0"/>
              <a:t>Could be over pretty soon</a:t>
            </a:r>
          </a:p>
          <a:p>
            <a:endParaRPr lang="en-US" sz="2000" dirty="0"/>
          </a:p>
        </p:txBody>
      </p:sp>
    </p:spTree>
    <p:extLst>
      <p:ext uri="{BB962C8B-B14F-4D97-AF65-F5344CB8AC3E}">
        <p14:creationId xmlns:p14="http://schemas.microsoft.com/office/powerpoint/2010/main" val="1290849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n standing on a stage&#10;&#10;Description automatically generated with medium confidence">
            <a:extLst>
              <a:ext uri="{FF2B5EF4-FFF2-40B4-BE49-F238E27FC236}">
                <a16:creationId xmlns:a16="http://schemas.microsoft.com/office/drawing/2014/main" id="{1119751A-BE54-8DB1-E070-9A3BC79432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2438400"/>
            <a:ext cx="4572000" cy="2571750"/>
          </a:xfrm>
        </p:spPr>
      </p:pic>
      <p:sp>
        <p:nvSpPr>
          <p:cNvPr id="6" name="TextBox 5">
            <a:extLst>
              <a:ext uri="{FF2B5EF4-FFF2-40B4-BE49-F238E27FC236}">
                <a16:creationId xmlns:a16="http://schemas.microsoft.com/office/drawing/2014/main" id="{150838A9-C2F8-AB88-B674-081566B2CFC5}"/>
              </a:ext>
            </a:extLst>
          </p:cNvPr>
          <p:cNvSpPr txBox="1"/>
          <p:nvPr/>
        </p:nvSpPr>
        <p:spPr>
          <a:xfrm>
            <a:off x="1066800" y="1143000"/>
            <a:ext cx="6172200" cy="1477328"/>
          </a:xfrm>
          <a:prstGeom prst="rect">
            <a:avLst/>
          </a:prstGeom>
          <a:noFill/>
        </p:spPr>
        <p:txBody>
          <a:bodyPr wrap="square" rtlCol="0">
            <a:spAutoFit/>
          </a:bodyPr>
          <a:lstStyle/>
          <a:p>
            <a:pPr algn="ctr"/>
            <a:r>
              <a:rPr lang="en-US" dirty="0"/>
              <a:t>THANK YOU!</a:t>
            </a:r>
          </a:p>
          <a:p>
            <a:pPr algn="ctr"/>
            <a:r>
              <a:rPr lang="en-US" dirty="0">
                <a:hlinkClick r:id="rId3"/>
              </a:rPr>
              <a:t>ncoulson@uci.edu</a:t>
            </a:r>
            <a:endParaRPr lang="en-US" dirty="0"/>
          </a:p>
          <a:p>
            <a:pPr algn="ctr"/>
            <a:r>
              <a:rPr lang="en-US" sz="1800" kern="1200" dirty="0">
                <a:solidFill>
                  <a:schemeClr val="tx1"/>
                </a:solidFill>
                <a:latin typeface="+mn-lt"/>
                <a:ea typeface="+mn-ea"/>
                <a:cs typeface="+mn-cs"/>
                <a:hlinkClick r:id="rId4"/>
              </a:rPr>
              <a:t>https://merage.uci.edu/research-faculty/centers/real-estate/index.html</a:t>
            </a:r>
            <a:endParaRPr lang="en-US" sz="1800" kern="1200" dirty="0">
              <a:solidFill>
                <a:schemeClr val="tx1"/>
              </a:solidFill>
              <a:latin typeface="+mn-lt"/>
              <a:ea typeface="+mn-ea"/>
              <a:cs typeface="+mn-cs"/>
            </a:endParaRPr>
          </a:p>
          <a:p>
            <a:pPr algn="ctr"/>
            <a:endParaRPr lang="en-US" sz="1800" kern="1200" dirty="0">
              <a:solidFill>
                <a:schemeClr val="tx1"/>
              </a:solidFill>
              <a:latin typeface="+mn-lt"/>
              <a:ea typeface="+mn-ea"/>
              <a:cs typeface="+mn-cs"/>
            </a:endParaRPr>
          </a:p>
        </p:txBody>
      </p:sp>
      <p:pic>
        <p:nvPicPr>
          <p:cNvPr id="2" name="FRED Graph Chart" descr="FRED Graph">
            <a:hlinkClick r:id="rId5" tooltip="View this chart in your browser. "/>
            <a:extLst>
              <a:ext uri="{FF2B5EF4-FFF2-40B4-BE49-F238E27FC236}">
                <a16:creationId xmlns:a16="http://schemas.microsoft.com/office/drawing/2014/main" id="{5ACA92FC-40ED-E65F-F251-A1793BFD4A0F}"/>
              </a:ext>
            </a:extLst>
          </p:cNvPr>
          <p:cNvPicPr>
            <a:picLocks noChangeAspect="1"/>
          </p:cNvPicPr>
          <p:nvPr/>
        </p:nvPicPr>
        <p:blipFill>
          <a:blip r:embed="rId6"/>
          <a:stretch>
            <a:fillRect/>
          </a:stretch>
        </p:blipFill>
        <p:spPr>
          <a:xfrm>
            <a:off x="476250" y="762000"/>
            <a:ext cx="8191500" cy="5524500"/>
          </a:xfrm>
          <a:prstGeom prst="rect">
            <a:avLst/>
          </a:prstGeom>
        </p:spPr>
      </p:pic>
    </p:spTree>
    <p:extLst>
      <p:ext uri="{BB962C8B-B14F-4D97-AF65-F5344CB8AC3E}">
        <p14:creationId xmlns:p14="http://schemas.microsoft.com/office/powerpoint/2010/main" val="267702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1A73-DFBD-F528-5D37-B86110D63D2E}"/>
              </a:ext>
            </a:extLst>
          </p:cNvPr>
          <p:cNvSpPr>
            <a:spLocks noGrp="1"/>
          </p:cNvSpPr>
          <p:nvPr>
            <p:ph type="title"/>
          </p:nvPr>
        </p:nvSpPr>
        <p:spPr/>
        <p:txBody>
          <a:bodyPr/>
          <a:lstStyle/>
          <a:p>
            <a:r>
              <a:rPr lang="en-US" dirty="0"/>
              <a:t>Inflation is just supply and demand</a:t>
            </a:r>
          </a:p>
        </p:txBody>
      </p:sp>
      <p:pic>
        <p:nvPicPr>
          <p:cNvPr id="4" name="FRED Graph Chart" descr="FRED Graph">
            <a:hlinkClick r:id="rId2" tooltip="View this chart in your browser. "/>
            <a:extLst>
              <a:ext uri="{FF2B5EF4-FFF2-40B4-BE49-F238E27FC236}">
                <a16:creationId xmlns:a16="http://schemas.microsoft.com/office/drawing/2014/main" id="{46C4BDC6-EA07-CC96-C95F-1BF0407F4EA3}"/>
              </a:ext>
            </a:extLst>
          </p:cNvPr>
          <p:cNvPicPr>
            <a:picLocks noGrp="1" noChangeAspect="1"/>
          </p:cNvPicPr>
          <p:nvPr>
            <p:ph idx="1"/>
          </p:nvPr>
        </p:nvPicPr>
        <p:blipFill>
          <a:blip r:embed="rId3"/>
          <a:stretch>
            <a:fillRect/>
          </a:stretch>
        </p:blipFill>
        <p:spPr>
          <a:xfrm>
            <a:off x="4270075" y="1676401"/>
            <a:ext cx="3375057" cy="2261190"/>
          </a:xfrm>
          <a:prstGeom prst="rect">
            <a:avLst/>
          </a:prstGeom>
        </p:spPr>
      </p:pic>
      <p:pic>
        <p:nvPicPr>
          <p:cNvPr id="5" name="FRED Graph Chart" descr="FRED Graph">
            <a:hlinkClick r:id="rId4" tooltip="View this chart in your browser. "/>
            <a:extLst>
              <a:ext uri="{FF2B5EF4-FFF2-40B4-BE49-F238E27FC236}">
                <a16:creationId xmlns:a16="http://schemas.microsoft.com/office/drawing/2014/main" id="{E3E0F36F-34C5-3BEE-042A-E149EC0BC0DE}"/>
              </a:ext>
            </a:extLst>
          </p:cNvPr>
          <p:cNvPicPr>
            <a:picLocks noChangeAspect="1"/>
          </p:cNvPicPr>
          <p:nvPr/>
        </p:nvPicPr>
        <p:blipFill>
          <a:blip r:embed="rId5"/>
          <a:stretch>
            <a:fillRect/>
          </a:stretch>
        </p:blipFill>
        <p:spPr>
          <a:xfrm>
            <a:off x="685800" y="1676400"/>
            <a:ext cx="3352800" cy="2261190"/>
          </a:xfrm>
          <a:prstGeom prst="rect">
            <a:avLst/>
          </a:prstGeom>
        </p:spPr>
      </p:pic>
      <p:pic>
        <p:nvPicPr>
          <p:cNvPr id="6" name="FRED Graph Chart" descr="FRED Graph">
            <a:hlinkClick r:id="rId6" tooltip="View this chart in your browser. "/>
            <a:extLst>
              <a:ext uri="{FF2B5EF4-FFF2-40B4-BE49-F238E27FC236}">
                <a16:creationId xmlns:a16="http://schemas.microsoft.com/office/drawing/2014/main" id="{AA260F5A-E079-B4F5-9BC7-662EC6EC5F1F}"/>
              </a:ext>
            </a:extLst>
          </p:cNvPr>
          <p:cNvPicPr>
            <a:picLocks noChangeAspect="1"/>
          </p:cNvPicPr>
          <p:nvPr/>
        </p:nvPicPr>
        <p:blipFill>
          <a:blip r:embed="rId7"/>
          <a:stretch>
            <a:fillRect/>
          </a:stretch>
        </p:blipFill>
        <p:spPr>
          <a:xfrm>
            <a:off x="4258174" y="4040373"/>
            <a:ext cx="3386958" cy="2284227"/>
          </a:xfrm>
          <a:prstGeom prst="rect">
            <a:avLst/>
          </a:prstGeom>
        </p:spPr>
      </p:pic>
      <p:pic>
        <p:nvPicPr>
          <p:cNvPr id="7" name="FRED Graph Chart" descr="FRED Graph">
            <a:hlinkClick r:id="rId8" tooltip="View this chart in your browser. "/>
            <a:extLst>
              <a:ext uri="{FF2B5EF4-FFF2-40B4-BE49-F238E27FC236}">
                <a16:creationId xmlns:a16="http://schemas.microsoft.com/office/drawing/2014/main" id="{F9EF83BA-D0D3-0847-7751-B585BD729909}"/>
              </a:ext>
            </a:extLst>
          </p:cNvPr>
          <p:cNvPicPr>
            <a:picLocks noChangeAspect="1"/>
          </p:cNvPicPr>
          <p:nvPr/>
        </p:nvPicPr>
        <p:blipFill>
          <a:blip r:embed="rId9"/>
          <a:stretch>
            <a:fillRect/>
          </a:stretch>
        </p:blipFill>
        <p:spPr>
          <a:xfrm>
            <a:off x="651641" y="4031618"/>
            <a:ext cx="3386959" cy="2284228"/>
          </a:xfrm>
          <a:prstGeom prst="rect">
            <a:avLst/>
          </a:prstGeom>
        </p:spPr>
      </p:pic>
    </p:spTree>
    <p:extLst>
      <p:ext uri="{BB962C8B-B14F-4D97-AF65-F5344CB8AC3E}">
        <p14:creationId xmlns:p14="http://schemas.microsoft.com/office/powerpoint/2010/main" val="166336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1FE7-9163-376A-1A75-FB4D78507888}"/>
              </a:ext>
            </a:extLst>
          </p:cNvPr>
          <p:cNvSpPr>
            <a:spLocks noGrp="1"/>
          </p:cNvSpPr>
          <p:nvPr>
            <p:ph type="title"/>
          </p:nvPr>
        </p:nvSpPr>
        <p:spPr/>
        <p:txBody>
          <a:bodyPr/>
          <a:lstStyle/>
          <a:p>
            <a:r>
              <a:rPr lang="en-US" dirty="0"/>
              <a:t>As of February 2022 it was clear where the problem was</a:t>
            </a:r>
          </a:p>
        </p:txBody>
      </p:sp>
      <p:pic>
        <p:nvPicPr>
          <p:cNvPr id="4" name="FRED Graph Chart" descr="FRED Graph">
            <a:hlinkClick r:id="rId2" tooltip="View this chart in your browser. "/>
            <a:extLst>
              <a:ext uri="{FF2B5EF4-FFF2-40B4-BE49-F238E27FC236}">
                <a16:creationId xmlns:a16="http://schemas.microsoft.com/office/drawing/2014/main" id="{54C28A12-3CBE-1B3B-DA14-AAD60F32AC10}"/>
              </a:ext>
            </a:extLst>
          </p:cNvPr>
          <p:cNvPicPr>
            <a:picLocks noGrp="1" noChangeAspect="1"/>
          </p:cNvPicPr>
          <p:nvPr>
            <p:ph idx="1"/>
          </p:nvPr>
        </p:nvPicPr>
        <p:blipFill>
          <a:blip r:embed="rId3"/>
          <a:stretch>
            <a:fillRect/>
          </a:stretch>
        </p:blipFill>
        <p:spPr>
          <a:xfrm>
            <a:off x="803680" y="1524000"/>
            <a:ext cx="6927040" cy="4800600"/>
          </a:xfrm>
          <a:prstGeom prst="rect">
            <a:avLst/>
          </a:prstGeom>
        </p:spPr>
      </p:pic>
    </p:spTree>
    <p:extLst>
      <p:ext uri="{BB962C8B-B14F-4D97-AF65-F5344CB8AC3E}">
        <p14:creationId xmlns:p14="http://schemas.microsoft.com/office/powerpoint/2010/main" val="24074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5535-4870-FABB-4FFF-2922F5397998}"/>
              </a:ext>
            </a:extLst>
          </p:cNvPr>
          <p:cNvSpPr>
            <a:spLocks noGrp="1"/>
          </p:cNvSpPr>
          <p:nvPr>
            <p:ph type="title"/>
          </p:nvPr>
        </p:nvSpPr>
        <p:spPr/>
        <p:txBody>
          <a:bodyPr/>
          <a:lstStyle/>
          <a:p>
            <a:r>
              <a:rPr lang="en-US" dirty="0"/>
              <a:t>Supply chain</a:t>
            </a:r>
          </a:p>
        </p:txBody>
      </p:sp>
      <p:sp>
        <p:nvSpPr>
          <p:cNvPr id="3" name="Content Placeholder 2">
            <a:extLst>
              <a:ext uri="{FF2B5EF4-FFF2-40B4-BE49-F238E27FC236}">
                <a16:creationId xmlns:a16="http://schemas.microsoft.com/office/drawing/2014/main" id="{98BC93EB-D09D-2848-25C3-3429E8E08799}"/>
              </a:ext>
            </a:extLst>
          </p:cNvPr>
          <p:cNvSpPr>
            <a:spLocks noGrp="1"/>
          </p:cNvSpPr>
          <p:nvPr>
            <p:ph idx="1"/>
          </p:nvPr>
        </p:nvSpPr>
        <p:spPr/>
        <p:txBody>
          <a:bodyPr>
            <a:normAutofit/>
          </a:bodyPr>
          <a:lstStyle/>
          <a:p>
            <a:r>
              <a:rPr lang="en-US" sz="2000" dirty="0"/>
              <a:t>Efficient, but fragile, JIT supply chain was disrupted.</a:t>
            </a:r>
          </a:p>
          <a:p>
            <a:r>
              <a:rPr lang="en-US" sz="2000" dirty="0"/>
              <a:t>COVID</a:t>
            </a:r>
          </a:p>
          <a:p>
            <a:pPr marL="85725" indent="0">
              <a:buNone/>
            </a:pPr>
            <a:endParaRPr lang="en-US" sz="2000" dirty="0"/>
          </a:p>
          <a:p>
            <a:pPr marL="85725" indent="0">
              <a:buNone/>
            </a:pPr>
            <a:endParaRPr lang="en-US" sz="2000" dirty="0"/>
          </a:p>
        </p:txBody>
      </p:sp>
      <p:pic>
        <p:nvPicPr>
          <p:cNvPr id="1026" name="Picture 2" descr="Backlog of cargo ships at southern California ports reaches an all-time  high | Supply chain crisis | The Guardian">
            <a:extLst>
              <a:ext uri="{FF2B5EF4-FFF2-40B4-BE49-F238E27FC236}">
                <a16:creationId xmlns:a16="http://schemas.microsoft.com/office/drawing/2014/main" id="{DFCB2A51-D76F-2932-E2DE-679933FE3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57438"/>
            <a:ext cx="3890962" cy="389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9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8885-9A8E-2C82-80BE-8C4047D61B30}"/>
              </a:ext>
            </a:extLst>
          </p:cNvPr>
          <p:cNvSpPr>
            <a:spLocks noGrp="1"/>
          </p:cNvSpPr>
          <p:nvPr>
            <p:ph type="title"/>
          </p:nvPr>
        </p:nvSpPr>
        <p:spPr/>
        <p:txBody>
          <a:bodyPr/>
          <a:lstStyle/>
          <a:p>
            <a:r>
              <a:rPr lang="en-US" dirty="0"/>
              <a:t>But now it seems different…</a:t>
            </a:r>
          </a:p>
        </p:txBody>
      </p:sp>
      <p:sp>
        <p:nvSpPr>
          <p:cNvPr id="6" name="Content Placeholder 5">
            <a:extLst>
              <a:ext uri="{FF2B5EF4-FFF2-40B4-BE49-F238E27FC236}">
                <a16:creationId xmlns:a16="http://schemas.microsoft.com/office/drawing/2014/main" id="{CC2E8E26-95F4-20DA-F4F4-4F804DBC4D89}"/>
              </a:ext>
            </a:extLst>
          </p:cNvPr>
          <p:cNvSpPr>
            <a:spLocks noGrp="1"/>
          </p:cNvSpPr>
          <p:nvPr>
            <p:ph idx="1"/>
          </p:nvPr>
        </p:nvSpPr>
        <p:spPr/>
        <p:txBody>
          <a:bodyPr/>
          <a:lstStyle/>
          <a:p>
            <a:endParaRPr lang="en-US"/>
          </a:p>
        </p:txBody>
      </p:sp>
      <p:pic>
        <p:nvPicPr>
          <p:cNvPr id="7" name="FRED Graph Chart" descr="FRED Graph">
            <a:hlinkClick r:id="rId2" tooltip="View this chart in your browser. "/>
            <a:extLst>
              <a:ext uri="{FF2B5EF4-FFF2-40B4-BE49-F238E27FC236}">
                <a16:creationId xmlns:a16="http://schemas.microsoft.com/office/drawing/2014/main" id="{0C617EB4-F5F7-767F-9FCD-261747279E6B}"/>
              </a:ext>
            </a:extLst>
          </p:cNvPr>
          <p:cNvPicPr>
            <a:picLocks noChangeAspect="1"/>
          </p:cNvPicPr>
          <p:nvPr/>
        </p:nvPicPr>
        <p:blipFill>
          <a:blip r:embed="rId3"/>
          <a:stretch>
            <a:fillRect/>
          </a:stretch>
        </p:blipFill>
        <p:spPr>
          <a:xfrm>
            <a:off x="533400" y="1600200"/>
            <a:ext cx="7118131" cy="4800600"/>
          </a:xfrm>
          <a:prstGeom prst="rect">
            <a:avLst/>
          </a:prstGeom>
        </p:spPr>
      </p:pic>
    </p:spTree>
    <p:extLst>
      <p:ext uri="{BB962C8B-B14F-4D97-AF65-F5344CB8AC3E}">
        <p14:creationId xmlns:p14="http://schemas.microsoft.com/office/powerpoint/2010/main" val="158120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27BD-6790-B5E7-82B3-11D40C76E0EB}"/>
              </a:ext>
            </a:extLst>
          </p:cNvPr>
          <p:cNvSpPr>
            <a:spLocks noGrp="1"/>
          </p:cNvSpPr>
          <p:nvPr>
            <p:ph type="title"/>
          </p:nvPr>
        </p:nvSpPr>
        <p:spPr/>
        <p:txBody>
          <a:bodyPr/>
          <a:lstStyle/>
          <a:p>
            <a:r>
              <a:rPr lang="en-US" dirty="0"/>
              <a:t>Supply or demand?</a:t>
            </a:r>
          </a:p>
        </p:txBody>
      </p:sp>
      <p:sp>
        <p:nvSpPr>
          <p:cNvPr id="3" name="Content Placeholder 2">
            <a:extLst>
              <a:ext uri="{FF2B5EF4-FFF2-40B4-BE49-F238E27FC236}">
                <a16:creationId xmlns:a16="http://schemas.microsoft.com/office/drawing/2014/main" id="{3FFC5BB4-F8E7-1E82-9B16-43B3A6C228CB}"/>
              </a:ext>
            </a:extLst>
          </p:cNvPr>
          <p:cNvSpPr>
            <a:spLocks noGrp="1"/>
          </p:cNvSpPr>
          <p:nvPr>
            <p:ph idx="1"/>
          </p:nvPr>
        </p:nvSpPr>
        <p:spPr/>
        <p:txBody>
          <a:bodyPr>
            <a:normAutofit/>
          </a:bodyPr>
          <a:lstStyle/>
          <a:p>
            <a:r>
              <a:rPr lang="en-US" sz="2000" dirty="0"/>
              <a:t>Services inflation now higher than for durables (and MoM would be more dramatic)</a:t>
            </a:r>
          </a:p>
          <a:p>
            <a:r>
              <a:rPr lang="en-US" sz="2000" dirty="0"/>
              <a:t>“Cost push”  or “demand pull”?</a:t>
            </a:r>
          </a:p>
        </p:txBody>
      </p:sp>
    </p:spTree>
    <p:extLst>
      <p:ext uri="{BB962C8B-B14F-4D97-AF65-F5344CB8AC3E}">
        <p14:creationId xmlns:p14="http://schemas.microsoft.com/office/powerpoint/2010/main" val="35100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8075-5E06-7255-01DF-2FCBCC44F421}"/>
              </a:ext>
            </a:extLst>
          </p:cNvPr>
          <p:cNvSpPr>
            <a:spLocks noGrp="1"/>
          </p:cNvSpPr>
          <p:nvPr>
            <p:ph type="title"/>
          </p:nvPr>
        </p:nvSpPr>
        <p:spPr/>
        <p:txBody>
          <a:bodyPr/>
          <a:lstStyle/>
          <a:p>
            <a:r>
              <a:rPr lang="en-US" dirty="0"/>
              <a:t>Supply side:  China imports are still not what they were.  (There is a bright side to this)</a:t>
            </a:r>
          </a:p>
        </p:txBody>
      </p:sp>
      <p:pic>
        <p:nvPicPr>
          <p:cNvPr id="4" name="FRED Graph Chart" descr="FRED Graph">
            <a:hlinkClick r:id="rId2" tooltip="View this chart in your browser. "/>
            <a:extLst>
              <a:ext uri="{FF2B5EF4-FFF2-40B4-BE49-F238E27FC236}">
                <a16:creationId xmlns:a16="http://schemas.microsoft.com/office/drawing/2014/main" id="{BD76586E-7158-383E-D07A-89F70FA45B49}"/>
              </a:ext>
            </a:extLst>
          </p:cNvPr>
          <p:cNvPicPr>
            <a:picLocks noGrp="1" noChangeAspect="1"/>
          </p:cNvPicPr>
          <p:nvPr>
            <p:ph idx="1"/>
          </p:nvPr>
        </p:nvPicPr>
        <p:blipFill>
          <a:blip r:embed="rId3"/>
          <a:stretch>
            <a:fillRect/>
          </a:stretch>
        </p:blipFill>
        <p:spPr>
          <a:xfrm>
            <a:off x="803680" y="1404698"/>
            <a:ext cx="6927040" cy="4800600"/>
          </a:xfrm>
          <a:prstGeom prst="rect">
            <a:avLst/>
          </a:prstGeom>
        </p:spPr>
      </p:pic>
    </p:spTree>
    <p:extLst>
      <p:ext uri="{BB962C8B-B14F-4D97-AF65-F5344CB8AC3E}">
        <p14:creationId xmlns:p14="http://schemas.microsoft.com/office/powerpoint/2010/main" val="3644729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19488</TotalTime>
  <Words>1429</Words>
  <Application>Microsoft Office PowerPoint</Application>
  <PresentationFormat>On-screen Show (4:3)</PresentationFormat>
  <Paragraphs>96</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Seravek</vt:lpstr>
      <vt:lpstr>Seravek Light</vt:lpstr>
      <vt:lpstr>Adjacency</vt:lpstr>
      <vt:lpstr>PowerPoint Presentation</vt:lpstr>
      <vt:lpstr>What’s new?</vt:lpstr>
      <vt:lpstr>Not just our problem…</vt:lpstr>
      <vt:lpstr>Inflation is just supply and demand</vt:lpstr>
      <vt:lpstr>As of February 2022 it was clear where the problem was</vt:lpstr>
      <vt:lpstr>Supply chain</vt:lpstr>
      <vt:lpstr>But now it seems different…</vt:lpstr>
      <vt:lpstr>Supply or demand?</vt:lpstr>
      <vt:lpstr>Supply side:  China imports are still not what they were.  (There is a bright side to this)</vt:lpstr>
      <vt:lpstr>Wages</vt:lpstr>
      <vt:lpstr>PowerPoint Presentation</vt:lpstr>
      <vt:lpstr>And while wages and prices form a circular bond, clearly wages have not really kept up with prices.</vt:lpstr>
      <vt:lpstr>And demand: the role of stimulus payments</vt:lpstr>
      <vt:lpstr>A lot of spending chasing a lot of goods (which makes for a healthy economy!)</vt:lpstr>
      <vt:lpstr>What’s missing so far?</vt:lpstr>
      <vt:lpstr>PowerPoint Presentation</vt:lpstr>
      <vt:lpstr>Rent</vt:lpstr>
      <vt:lpstr>We have been harping on this since 2015, finally getting attention paid.  </vt:lpstr>
      <vt:lpstr>Month over month rental inflation: ACY vs. BLS</vt:lpstr>
      <vt:lpstr>Don’t take our word for it!</vt:lpstr>
      <vt:lpstr>Rents in California are already exhibiting this trend</vt:lpstr>
      <vt:lpstr>A closeup since the pandemic</vt:lpstr>
      <vt:lpstr>PowerPoint Presentation</vt:lpstr>
      <vt:lpstr>Alternatives to California</vt:lpstr>
      <vt:lpstr>So what about home prices?</vt:lpstr>
      <vt:lpstr>Home price</vt:lpstr>
      <vt:lpstr>The first year gross rate of return (R/P)</vt:lpstr>
      <vt:lpstr>Three facts about prices</vt:lpstr>
      <vt:lpstr>The (gross) cap rate model of housing</vt:lpstr>
      <vt:lpstr>The second major headwind for home prices</vt:lpstr>
      <vt:lpstr>The inversion of the yield curve(s)</vt:lpstr>
      <vt:lpstr>Alternative yield curve inversion</vt:lpstr>
      <vt:lpstr>The Chairman will not rest</vt:lpstr>
      <vt:lpstr>Construction activity will flatten </vt:lpstr>
      <vt:lpstr>Lending is still healthy, </vt:lpstr>
      <vt:lpstr>But lenders are concerned</vt:lpstr>
      <vt:lpstr>So, predictions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 rights, evictions and rent affordability</dc:title>
  <dc:creator>Ed Coulson</dc:creator>
  <cp:lastModifiedBy>asdf</cp:lastModifiedBy>
  <cp:revision>65</cp:revision>
  <dcterms:created xsi:type="dcterms:W3CDTF">2020-09-12T17:21:00Z</dcterms:created>
  <dcterms:modified xsi:type="dcterms:W3CDTF">2022-12-14T23:41:20Z</dcterms:modified>
</cp:coreProperties>
</file>